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3"/>
  </p:notesMasterIdLst>
  <p:handoutMasterIdLst>
    <p:handoutMasterId r:id="rId54"/>
  </p:handoutMasterIdLst>
  <p:sldIdLst>
    <p:sldId id="266" r:id="rId2"/>
    <p:sldId id="265" r:id="rId3"/>
    <p:sldId id="299" r:id="rId4"/>
    <p:sldId id="291" r:id="rId5"/>
    <p:sldId id="300" r:id="rId6"/>
    <p:sldId id="306" r:id="rId7"/>
    <p:sldId id="304" r:id="rId8"/>
    <p:sldId id="341" r:id="rId9"/>
    <p:sldId id="307" r:id="rId10"/>
    <p:sldId id="301" r:id="rId11"/>
    <p:sldId id="352" r:id="rId12"/>
    <p:sldId id="309" r:id="rId13"/>
    <p:sldId id="329" r:id="rId14"/>
    <p:sldId id="308" r:id="rId15"/>
    <p:sldId id="310" r:id="rId16"/>
    <p:sldId id="311" r:id="rId17"/>
    <p:sldId id="313" r:id="rId18"/>
    <p:sldId id="314" r:id="rId19"/>
    <p:sldId id="315" r:id="rId20"/>
    <p:sldId id="316" r:id="rId21"/>
    <p:sldId id="327" r:id="rId22"/>
    <p:sldId id="330" r:id="rId23"/>
    <p:sldId id="351" r:id="rId24"/>
    <p:sldId id="328" r:id="rId25"/>
    <p:sldId id="331" r:id="rId26"/>
    <p:sldId id="332" r:id="rId27"/>
    <p:sldId id="333" r:id="rId28"/>
    <p:sldId id="344" r:id="rId29"/>
    <p:sldId id="343" r:id="rId30"/>
    <p:sldId id="334" r:id="rId31"/>
    <p:sldId id="336" r:id="rId32"/>
    <p:sldId id="345" r:id="rId33"/>
    <p:sldId id="337" r:id="rId34"/>
    <p:sldId id="338" r:id="rId35"/>
    <p:sldId id="302" r:id="rId36"/>
    <p:sldId id="320" r:id="rId37"/>
    <p:sldId id="321" r:id="rId38"/>
    <p:sldId id="322" r:id="rId39"/>
    <p:sldId id="325" r:id="rId40"/>
    <p:sldId id="318" r:id="rId41"/>
    <p:sldId id="317" r:id="rId42"/>
    <p:sldId id="346" r:id="rId43"/>
    <p:sldId id="347" r:id="rId44"/>
    <p:sldId id="348" r:id="rId45"/>
    <p:sldId id="349" r:id="rId46"/>
    <p:sldId id="319" r:id="rId47"/>
    <p:sldId id="303" r:id="rId48"/>
    <p:sldId id="323" r:id="rId49"/>
    <p:sldId id="350" r:id="rId50"/>
    <p:sldId id="340" r:id="rId51"/>
    <p:sldId id="294" r:id="rId52"/>
  </p:sldIdLst>
  <p:sldSz cx="12192000" cy="6858000"/>
  <p:notesSz cx="6810375" cy="99425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4B5BE"/>
    <a:srgbClr val="FFFFFF"/>
    <a:srgbClr val="E6E6E6"/>
    <a:srgbClr val="C6E7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75328" autoAdjust="0"/>
  </p:normalViewPr>
  <p:slideViewPr>
    <p:cSldViewPr snapToGrid="0">
      <p:cViewPr varScale="1">
        <p:scale>
          <a:sx n="87" d="100"/>
          <a:sy n="87" d="100"/>
        </p:scale>
        <p:origin x="1452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2" d="100"/>
        <a:sy n="72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51163" cy="49885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7637" y="0"/>
            <a:ext cx="2951163" cy="49885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19E432-54E6-47B7-9917-642C09B6124D}" type="datetimeFigureOut">
              <a:rPr lang="en-GB" smtClean="0"/>
              <a:t>15/02/2019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43663"/>
            <a:ext cx="2951163" cy="49885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7637" y="9443663"/>
            <a:ext cx="2951163" cy="49885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7D4794-DAFB-48F0-9A41-B0BDBEE7D1D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18637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51163" cy="49712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7637" y="0"/>
            <a:ext cx="2951163" cy="49712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E29F32-BF30-D645-A1CB-99BDD41A1A5A}" type="datetimeFigureOut">
              <a:rPr lang="en-US" smtClean="0"/>
              <a:t>2/15/2019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6125"/>
            <a:ext cx="6629400" cy="37290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1038" y="4722695"/>
            <a:ext cx="5448300" cy="447413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43662"/>
            <a:ext cx="2951163" cy="49712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7637" y="9443662"/>
            <a:ext cx="2951163" cy="49712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CE3CAC-C971-C645-9A11-7E2BE62D9B1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12474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CE3CAC-C971-C645-9A11-7E2BE62D9B14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64000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Full_S3_access_from_EC2:</a:t>
            </a:r>
            <a:r>
              <a:rPr lang="en-US" altLang="zh-CN" baseline="0" dirty="0" smtClean="0"/>
              <a:t> https://cloud-gc.readthedocs.io/en/latest/chapter03_advanced-tutorial/iam-role.html#create-a-new-iam-role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CE3CAC-C971-C645-9A11-7E2BE62D9B14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625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CE3CAC-C971-C645-9A11-7E2BE62D9B14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9368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Update screenshot</a:t>
            </a:r>
            <a:r>
              <a:rPr lang="en-GB" baseline="0" dirty="0" smtClean="0"/>
              <a:t> because launch-wizard-1 created time differs.</a:t>
            </a:r>
            <a:endParaRPr lang="en-GB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CE3CAC-C971-C645-9A11-7E2BE62D9B14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38719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Update screenshot.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CE3CAC-C971-C645-9A11-7E2BE62D9B14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7809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Update screenshot.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CE3CAC-C971-C645-9A11-7E2BE62D9B14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36812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CE3CAC-C971-C645-9A11-7E2BE62D9B14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1839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CE3CAC-C971-C645-9A11-7E2BE62D9B14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2604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In UT/</a:t>
            </a:r>
            <a:r>
              <a:rPr lang="en-US" altLang="zh-CN" dirty="0" err="1" smtClean="0"/>
              <a:t>perl</a:t>
            </a:r>
            <a:r>
              <a:rPr lang="en-US" altLang="zh-CN" dirty="0" smtClean="0"/>
              <a:t>/</a:t>
            </a:r>
            <a:r>
              <a:rPr lang="en-US" altLang="zh-CN" dirty="0" err="1" smtClean="0"/>
              <a:t>CopyRunDirs.input</a:t>
            </a:r>
            <a:r>
              <a:rPr lang="en-US" altLang="zh-CN" dirty="0" smtClean="0"/>
              <a:t>. It is 2x2.5!</a:t>
            </a:r>
          </a:p>
          <a:p>
            <a:r>
              <a:rPr lang="en-US" altLang="zh-CN" dirty="0" err="1" smtClean="0"/>
              <a:t>CopyRunDirs.input</a:t>
            </a:r>
            <a:r>
              <a:rPr lang="en-US" altLang="zh-CN" dirty="0" smtClean="0"/>
              <a:t> displays</a:t>
            </a:r>
            <a:r>
              <a:rPr lang="en-US" altLang="zh-CN" baseline="0" dirty="0" smtClean="0"/>
              <a:t> version 12.1.0.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CE3CAC-C971-C645-9A11-7E2BE62D9B14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59006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In GC/geosfp_4x5_standard</a:t>
            </a:r>
          </a:p>
          <a:p>
            <a:r>
              <a:rPr lang="en-US" altLang="zh-CN" dirty="0" err="1" smtClean="0"/>
              <a:t>Makefile</a:t>
            </a:r>
            <a:r>
              <a:rPr lang="en-US" altLang="zh-CN" dirty="0" smtClean="0"/>
              <a:t> displays</a:t>
            </a:r>
            <a:r>
              <a:rPr lang="en-US" altLang="zh-CN" baseline="0" dirty="0" smtClean="0"/>
              <a:t> version 12.1.1, contradicting with that in </a:t>
            </a:r>
            <a:r>
              <a:rPr lang="en-US" altLang="zh-CN" baseline="0" dirty="0" err="1" smtClean="0"/>
              <a:t>CopyRunDirs.input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CE3CAC-C971-C645-9A11-7E2BE62D9B14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878712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 dirty="0" smtClean="0"/>
              <a:t>GEOS-</a:t>
            </a:r>
            <a:r>
              <a:rPr lang="en-US" altLang="zh-CN" baseline="0" dirty="0" err="1" smtClean="0"/>
              <a:t>Chem</a:t>
            </a:r>
            <a:r>
              <a:rPr lang="en-US" altLang="zh-CN" baseline="0" dirty="0" smtClean="0"/>
              <a:t> 12.1.1 can now output </a:t>
            </a:r>
            <a:r>
              <a:rPr lang="en-US" altLang="zh-CN" baseline="0" dirty="0" err="1" smtClean="0"/>
              <a:t>netCDF</a:t>
            </a:r>
            <a:r>
              <a:rPr lang="en-US" altLang="zh-CN" baseline="0" dirty="0" smtClean="0"/>
              <a:t> </a:t>
            </a:r>
            <a:r>
              <a:rPr lang="en-US" altLang="zh-CN" baseline="0" dirty="0" err="1" smtClean="0"/>
              <a:t>diagnotics</a:t>
            </a:r>
            <a:r>
              <a:rPr lang="en-US" altLang="zh-CN" baseline="0" dirty="0" smtClean="0"/>
              <a:t>, indicating necessity of specifying </a:t>
            </a:r>
            <a:r>
              <a:rPr lang="en-US" altLang="zh-CN" baseline="0" dirty="0" err="1" smtClean="0"/>
              <a:t>HISTORY.rc</a:t>
            </a:r>
            <a:r>
              <a:rPr lang="en-US" altLang="zh-CN" baseline="0" dirty="0" smtClean="0"/>
              <a:t>.</a:t>
            </a:r>
          </a:p>
          <a:p>
            <a:r>
              <a:rPr lang="en-US" altLang="zh-CN" baseline="0" dirty="0" smtClean="0"/>
              <a:t>Beware of simulation period and frequency settings (segmentation error).</a:t>
            </a:r>
          </a:p>
          <a:p>
            <a:r>
              <a:rPr lang="en-US" altLang="zh-CN" baseline="0" dirty="0" err="1" smtClean="0"/>
              <a:t>GEOSChem</a:t>
            </a:r>
            <a:r>
              <a:rPr lang="en-US" altLang="zh-CN" baseline="0" dirty="0" smtClean="0"/>
              <a:t> needs to be created before model running if write </a:t>
            </a:r>
            <a:r>
              <a:rPr lang="en-US" altLang="zh-CN" baseline="0" dirty="0" err="1" smtClean="0"/>
              <a:t>netCDF</a:t>
            </a:r>
            <a:r>
              <a:rPr lang="en-US" altLang="zh-CN" baseline="0" dirty="0" smtClean="0"/>
              <a:t> Diagnostics to it (code error).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You can also configure </a:t>
            </a:r>
            <a:r>
              <a:rPr lang="en-US" altLang="zh-CN" dirty="0" err="1" smtClean="0"/>
              <a:t>HEMCO_Config.rc</a:t>
            </a:r>
            <a:r>
              <a:rPr lang="en-US" altLang="zh-CN" dirty="0" smtClean="0"/>
              <a:t> during this step.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CE3CAC-C971-C645-9A11-7E2BE62D9B14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72635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Pricing reference can</a:t>
            </a:r>
            <a:r>
              <a:rPr lang="en-GB" baseline="0" dirty="0" smtClean="0"/>
              <a:t> be found here:</a:t>
            </a:r>
            <a:endParaRPr lang="en-GB" dirty="0" smtClean="0"/>
          </a:p>
          <a:p>
            <a:r>
              <a:rPr lang="en-GB" dirty="0" smtClean="0"/>
              <a:t>https://aws.amazon.com/ec2/pricing/</a:t>
            </a:r>
          </a:p>
          <a:p>
            <a:r>
              <a:rPr lang="en-GB" dirty="0" smtClean="0"/>
              <a:t>https://aws.amazon.com/s3/pricing/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CE3CAC-C971-C645-9A11-7E2BE62D9B14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744207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CE3CAC-C971-C645-9A11-7E2BE62D9B14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377617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CE3CAC-C971-C645-9A11-7E2BE62D9B14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705757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baseline="0" dirty="0" smtClean="0"/>
              <a:t>Why red 20160701_0000z.nc4?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baseline="0" dirty="0" smtClean="0"/>
              <a:t>Answer: </a:t>
            </a:r>
            <a:r>
              <a:rPr lang="en-US" altLang="zh-CN" baseline="0" dirty="0" err="1" smtClean="0"/>
              <a:t>ncdump</a:t>
            </a:r>
            <a:r>
              <a:rPr lang="en-US" altLang="zh-CN" baseline="0" dirty="0" smtClean="0"/>
              <a:t> –</a:t>
            </a:r>
            <a:r>
              <a:rPr lang="en-US" altLang="zh-CN" baseline="0" dirty="0" err="1" smtClean="0"/>
              <a:t>ct</a:t>
            </a:r>
            <a:r>
              <a:rPr lang="en-US" altLang="zh-CN" baseline="0" dirty="0" smtClean="0"/>
              <a:t> </a:t>
            </a:r>
            <a:r>
              <a:rPr lang="en-US" sz="1200" dirty="0" smtClean="0">
                <a:latin typeface="Arial" charset="0"/>
                <a:ea typeface="MS PGothic" charset="0"/>
                <a:cs typeface="Arial" charset="0"/>
              </a:rPr>
              <a:t>initial_GEOSChem_rst.2x25_standard | less (using</a:t>
            </a:r>
            <a:r>
              <a:rPr lang="en-US" sz="1200" baseline="0" dirty="0" smtClean="0">
                <a:latin typeface="Arial" charset="0"/>
                <a:ea typeface="MS PGothic" charset="0"/>
                <a:cs typeface="Arial" charset="0"/>
              </a:rPr>
              <a:t> space key, g, G, and q to control</a:t>
            </a:r>
            <a:r>
              <a:rPr lang="en-US" sz="1200" dirty="0" smtClean="0">
                <a:latin typeface="Arial" charset="0"/>
                <a:ea typeface="MS PGothic" charset="0"/>
                <a:cs typeface="Arial" charset="0"/>
              </a:rPr>
              <a:t>) gives</a:t>
            </a:r>
            <a:r>
              <a:rPr lang="en-US" sz="1200" baseline="0" dirty="0" smtClean="0">
                <a:latin typeface="Arial" charset="0"/>
                <a:ea typeface="MS PGothic" charset="0"/>
                <a:cs typeface="Arial" charset="0"/>
              </a:rPr>
              <a:t> the real information of initial restart file (</a:t>
            </a:r>
            <a:r>
              <a:rPr lang="en-US" altLang="zh-CN" baseline="0" dirty="0" err="1" smtClean="0">
                <a:solidFill>
                  <a:srgbClr val="FF0000"/>
                </a:solidFill>
              </a:rPr>
              <a:t>time:units</a:t>
            </a:r>
            <a:r>
              <a:rPr lang="en-US" altLang="zh-CN" baseline="0" dirty="0" smtClean="0">
                <a:solidFill>
                  <a:srgbClr val="FF0000"/>
                </a:solidFill>
              </a:rPr>
              <a:t> = "hours since 2013-07-01 00:00:00 GMT“, time = 0</a:t>
            </a:r>
            <a:r>
              <a:rPr lang="en-US" sz="1200" baseline="0" dirty="0" smtClean="0">
                <a:latin typeface="Arial" charset="0"/>
                <a:ea typeface="MS PGothic" charset="0"/>
                <a:cs typeface="Arial" charset="0"/>
              </a:rPr>
              <a:t>). </a:t>
            </a:r>
            <a:r>
              <a:rPr lang="en-US" altLang="zh-CN" baseline="0" dirty="0" smtClean="0"/>
              <a:t>We can also rename to 20160801_0000z.nc4, the model will run smoothly but certainly unacceptable.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baseline="0" dirty="0" smtClean="0"/>
              <a:t>It seems that GEOS-</a:t>
            </a:r>
            <a:r>
              <a:rPr lang="en-US" altLang="zh-CN" baseline="0" dirty="0" err="1" smtClean="0"/>
              <a:t>Chem</a:t>
            </a:r>
            <a:r>
              <a:rPr lang="en-US" altLang="zh-CN" baseline="0" dirty="0" smtClean="0"/>
              <a:t> 12.1.1 no longer specifies restart files in </a:t>
            </a:r>
            <a:r>
              <a:rPr lang="en-US" altLang="zh-CN" baseline="0" dirty="0" err="1" smtClean="0"/>
              <a:t>input.geos</a:t>
            </a:r>
            <a:r>
              <a:rPr lang="en-US" altLang="zh-CN" baseline="0" dirty="0" smtClean="0"/>
              <a:t>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baseline="0" dirty="0" smtClean="0"/>
              <a:t>In terms of </a:t>
            </a:r>
            <a:r>
              <a:rPr lang="en-US" altLang="zh-CN" baseline="0" dirty="0" err="1" smtClean="0"/>
              <a:t>Makefile</a:t>
            </a:r>
            <a:r>
              <a:rPr lang="en-US" altLang="zh-CN" baseline="0" dirty="0" smtClean="0"/>
              <a:t>, the definition of GC_RST seems a little bit weird? $(ENDDATE)_$(ENDTIME)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baseline="0" dirty="0" smtClean="0"/>
              <a:t>Give the first and second running time of one month simulation with one month spin-up. (With restart file at 2016-07-01-0000 and simulating start data at 2016-08-01-0000 and all met data of month 07 and 08? Confirm with Feng Liang)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CE3CAC-C971-C645-9A11-7E2BE62D9B14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896516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baseline="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CE3CAC-C971-C645-9A11-7E2BE62D9B14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666831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baseline="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CE3CAC-C971-C645-9A11-7E2BE62D9B14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728244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aseline="0" dirty="0" smtClean="0"/>
              <a:t>No need to retrieve restart files again as aws </a:t>
            </a:r>
            <a:r>
              <a:rPr lang="en-US" altLang="zh-CN" baseline="0" dirty="0" err="1" smtClean="0"/>
              <a:t>cp</a:t>
            </a:r>
            <a:r>
              <a:rPr lang="en-US" altLang="zh-CN" baseline="0" dirty="0" smtClean="0"/>
              <a:t> copies real data!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CE3CAC-C971-C645-9A11-7E2BE62D9B14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304345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altLang="zh-CN" dirty="0" smtClean="0"/>
              <a:t>Update screenshot.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CE3CAC-C971-C645-9A11-7E2BE62D9B14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951163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CE3CAC-C971-C645-9A11-7E2BE62D9B14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574450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CE3CAC-C971-C645-9A11-7E2BE62D9B14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595196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https://www.hamvocke.com/blog/a-quick-and-easy-guide-to-tmux/</a:t>
            </a:r>
          </a:p>
          <a:p>
            <a:r>
              <a:rPr lang="en-US" altLang="zh-CN" dirty="0" smtClean="0"/>
              <a:t>Create a new window: Ctrl-b</a:t>
            </a:r>
            <a:r>
              <a:rPr lang="en-US" altLang="zh-CN" baseline="0" dirty="0" smtClean="0"/>
              <a:t> c</a:t>
            </a:r>
          </a:p>
          <a:p>
            <a:r>
              <a:rPr lang="en-US" altLang="zh-CN" baseline="0" dirty="0" smtClean="0"/>
              <a:t>Switch between windows: Ctrl-b p/n/number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 smtClean="0">
                <a:solidFill>
                  <a:prstClr val="black"/>
                </a:solidFill>
                <a:latin typeface="Arial" charset="0"/>
                <a:ea typeface="MS PGothic" charset="0"/>
                <a:cs typeface="Arial" charset="0"/>
              </a:rPr>
              <a:t>Kill a panel: </a:t>
            </a:r>
            <a:r>
              <a:rPr lang="en-US" altLang="zh-CN" sz="1200" dirty="0" smtClean="0">
                <a:latin typeface="Arial" charset="0"/>
                <a:ea typeface="MS PGothic" charset="0"/>
                <a:cs typeface="Arial" charset="0"/>
              </a:rPr>
              <a:t>Ctrl-b q &amp; number; Ctrl-d</a:t>
            </a:r>
          </a:p>
          <a:p>
            <a:r>
              <a:rPr lang="en-US" altLang="zh-CN" baseline="0" dirty="0" smtClean="0"/>
              <a:t>Kill a session: Ctrl-d; </a:t>
            </a:r>
            <a:r>
              <a:rPr lang="en-US" altLang="zh-CN" baseline="0" dirty="0" err="1" smtClean="0"/>
              <a:t>tmux</a:t>
            </a:r>
            <a:r>
              <a:rPr lang="en-US" altLang="zh-CN" baseline="0" dirty="0" smtClean="0"/>
              <a:t> kill-session –t </a:t>
            </a:r>
            <a:r>
              <a:rPr lang="en-US" altLang="zh-CN" baseline="0" dirty="0" err="1" smtClean="0"/>
              <a:t>session_name</a:t>
            </a:r>
            <a:endParaRPr lang="en-US" altLang="zh-CN" baseline="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CE3CAC-C971-C645-9A11-7E2BE62D9B14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11294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CE3CAC-C971-C645-9A11-7E2BE62D9B14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23693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Omit this slide</a:t>
            </a:r>
            <a:r>
              <a:rPr lang="en-US" altLang="zh-CN" baseline="0" dirty="0" smtClean="0"/>
              <a:t> simply because I have reached my limit?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CE3CAC-C971-C645-9A11-7E2BE62D9B14}" type="slidenum">
              <a:rPr lang="en-GB" smtClean="0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312821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CE3CAC-C971-C645-9A11-7E2BE62D9B14}" type="slidenum">
              <a:rPr lang="en-GB" smtClean="0"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529897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CE3CAC-C971-C645-9A11-7E2BE62D9B14}" type="slidenum">
              <a:rPr lang="en-GB" smtClean="0"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902134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CE3CAC-C971-C645-9A11-7E2BE62D9B14}" type="slidenum">
              <a:rPr lang="en-GB" smtClean="0"/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372876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CE3CAC-C971-C645-9A11-7E2BE62D9B14}" type="slidenum">
              <a:rPr lang="en-GB" smtClean="0"/>
              <a:t>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49670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NB. EBS volume created must be manually deleted!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CE3CAC-C971-C645-9A11-7E2BE62D9B14}" type="slidenum">
              <a:rPr lang="en-GB" smtClean="0"/>
              <a:t>45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839591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altLang="zh-CN" dirty="0" smtClean="0"/>
              <a:t>https://cloud-gc.readthedocs.io/en/latest/chapter04_developer-guide/install-basic.html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CE3CAC-C971-C645-9A11-7E2BE62D9B14}" type="slidenum">
              <a:rPr lang="en-GB" smtClean="0"/>
              <a:t>46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571077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CE3CAC-C971-C645-9A11-7E2BE62D9B14}" type="slidenum">
              <a:rPr lang="en-GB" smtClean="0"/>
              <a:t>48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032434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CE3CAC-C971-C645-9A11-7E2BE62D9B14}" type="slidenum">
              <a:rPr lang="en-GB" smtClean="0"/>
              <a:t>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968693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CE3CAC-C971-C645-9A11-7E2BE62D9B14}" type="slidenum">
              <a:rPr lang="en-GB" smtClean="0"/>
              <a:t>50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86871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Update screenshot.</a:t>
            </a:r>
          </a:p>
          <a:p>
            <a:r>
              <a:rPr lang="en-GB" dirty="0" smtClean="0"/>
              <a:t>Password changing</a:t>
            </a:r>
            <a:r>
              <a:rPr lang="en-GB" baseline="0" dirty="0" smtClean="0"/>
              <a:t> is in My security Credentials -&gt; AWS IAM credentials -&gt; Password for console access -&gt; Change password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CE3CAC-C971-C645-9A11-7E2BE62D9B14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07593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Update screenshot.</a:t>
            </a:r>
          </a:p>
          <a:p>
            <a:r>
              <a:rPr lang="en-GB" dirty="0" smtClean="0"/>
              <a:t>Password changing</a:t>
            </a:r>
            <a:r>
              <a:rPr lang="en-GB" baseline="0" dirty="0" smtClean="0"/>
              <a:t> is in My security Credentials -&gt; AWS IAM credentials -&gt; Password for console access -&gt; Change password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CE3CAC-C971-C645-9A11-7E2BE62D9B14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03761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https://aws.amazon.com/getting-started/tutorials/backup-files-to-amazon-s3/.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CE3CAC-C971-C645-9A11-7E2BE62D9B14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8999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Update screenshot</a:t>
            </a:r>
            <a:r>
              <a:rPr lang="en-GB" baseline="0" dirty="0" smtClean="0"/>
              <a:t> if the number of Key Pairs, Security Groups are not the same.</a:t>
            </a:r>
            <a:endParaRPr lang="en-GB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CE3CAC-C971-C645-9A11-7E2BE62D9B14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61539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Update screenshot.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CE3CAC-C971-C645-9A11-7E2BE62D9B14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06062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CE3CAC-C971-C645-9A11-7E2BE62D9B14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88708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530" y="0"/>
            <a:ext cx="12193057" cy="6858594"/>
          </a:xfrm>
          <a:prstGeom prst="rect">
            <a:avLst/>
          </a:prstGeom>
        </p:spPr>
      </p:pic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38199" y="1372831"/>
            <a:ext cx="10515600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423786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100EE-90A9-43FC-93C8-7EE941159071}" type="datetimeFigureOut">
              <a:rPr lang="en-GB" smtClean="0"/>
              <a:t>15/02/2019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AF197-3C3F-46BB-B66F-CD1B6A9D46AB}" type="slidenum">
              <a:rPr lang="en-GB" smtClean="0"/>
              <a:t>‹#›</a:t>
            </a:fld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838200" y="1690688"/>
            <a:ext cx="10515600" cy="16129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534257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100EE-90A9-43FC-93C8-7EE941159071}" type="datetimeFigureOut">
              <a:rPr lang="en-GB" smtClean="0"/>
              <a:t>15/02/2019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AF197-3C3F-46BB-B66F-CD1B6A9D46AB}" type="slidenum">
              <a:rPr lang="en-GB" smtClean="0"/>
              <a:t>‹#›</a:t>
            </a:fld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529" y="-297"/>
            <a:ext cx="12193057" cy="6858594"/>
          </a:xfrm>
          <a:prstGeom prst="rect">
            <a:avLst/>
          </a:prstGeom>
        </p:spPr>
      </p:pic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1231900" y="811213"/>
            <a:ext cx="9656763" cy="4302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951194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100EE-90A9-43FC-93C8-7EE941159071}" type="datetimeFigureOut">
              <a:rPr lang="en-GB" smtClean="0"/>
              <a:t>15/02/2019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AF197-3C3F-46BB-B66F-CD1B6A9D46AB}" type="slidenum">
              <a:rPr lang="en-GB" smtClean="0"/>
              <a:t>‹#›</a:t>
            </a:fld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103214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057" y="-594"/>
            <a:ext cx="12193057" cy="6858594"/>
          </a:xfrm>
          <a:prstGeom prst="rect">
            <a:avLst/>
          </a:prstGeom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4"/>
          </p:nvPr>
        </p:nvSpPr>
        <p:spPr>
          <a:xfrm>
            <a:off x="838200" y="1779588"/>
            <a:ext cx="10515600" cy="3527425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804654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3057" cy="6858594"/>
          </a:xfrm>
          <a:prstGeom prst="rect">
            <a:avLst/>
          </a:prstGeom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838200" y="1817688"/>
            <a:ext cx="10515600" cy="346868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302123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3100EE-90A9-43FC-93C8-7EE941159071}" type="datetimeFigureOut">
              <a:rPr lang="en-GB" smtClean="0"/>
              <a:t>15/02/2019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6AF197-3C3F-46BB-B66F-CD1B6A9D46A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14238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5" r:id="rId3"/>
    <p:sldLayoutId id="2147483660" r:id="rId4"/>
    <p:sldLayoutId id="2147483661" r:id="rId5"/>
    <p:sldLayoutId id="2147483662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signin.aws.amazon.com/console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619884282345.signin.aws.amazon.com/console" TargetMode="Externa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1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6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em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cloud-gc.readthedocs.io/en/latest/index.html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docs.aws.amazon.com/index.html#lang/en_us" TargetMode="Externa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578" y="365125"/>
            <a:ext cx="11274406" cy="1338726"/>
          </a:xfrm>
        </p:spPr>
        <p:txBody>
          <a:bodyPr/>
          <a:lstStyle/>
          <a:p>
            <a:r>
              <a:rPr lang="en-GB" dirty="0" smtClean="0">
                <a:latin typeface="Arial Bold" charset="0"/>
                <a:ea typeface="MS PGothic" charset="0"/>
                <a:cs typeface="Arial Bold" charset="0"/>
              </a:rPr>
              <a:t>AWS Cloud for Atmospheric Scientists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38200" y="1690688"/>
            <a:ext cx="10515600" cy="26025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000" dirty="0" err="1" smtClean="0"/>
              <a:t>Fei</a:t>
            </a:r>
            <a:r>
              <a:rPr lang="en-GB" sz="2000" dirty="0" smtClean="0"/>
              <a:t> Yao</a:t>
            </a:r>
          </a:p>
          <a:p>
            <a:pPr marL="0" indent="0">
              <a:buNone/>
            </a:pPr>
            <a:r>
              <a:rPr lang="en-GB" sz="2000" dirty="0" smtClean="0"/>
              <a:t>School of </a:t>
            </a:r>
            <a:r>
              <a:rPr lang="en-GB" sz="2000" dirty="0" err="1" smtClean="0"/>
              <a:t>GeoSciences</a:t>
            </a:r>
            <a:endParaRPr lang="en-GB" sz="2000" dirty="0" smtClean="0"/>
          </a:p>
          <a:p>
            <a:pPr marL="0" indent="0">
              <a:buNone/>
            </a:pPr>
            <a:r>
              <a:rPr lang="en-GB" sz="2000" dirty="0" smtClean="0"/>
              <a:t>The University of Edinburgh</a:t>
            </a:r>
          </a:p>
          <a:p>
            <a:pPr marL="0" indent="0">
              <a:buNone/>
            </a:pPr>
            <a:r>
              <a:rPr lang="en-GB" sz="2000" dirty="0" smtClean="0"/>
              <a:t>https</a:t>
            </a:r>
            <a:r>
              <a:rPr lang="en-GB" sz="2000" dirty="0"/>
              <a:t>://www.geos.ed.ac.uk/homes/s1855106/</a:t>
            </a:r>
          </a:p>
        </p:txBody>
      </p:sp>
    </p:spTree>
    <p:extLst>
      <p:ext uri="{BB962C8B-B14F-4D97-AF65-F5344CB8AC3E}">
        <p14:creationId xmlns:p14="http://schemas.microsoft.com/office/powerpoint/2010/main" val="693118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Contents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838200" y="1779587"/>
            <a:ext cx="10515600" cy="4331281"/>
          </a:xfrm>
        </p:spPr>
        <p:txBody>
          <a:bodyPr>
            <a:normAutofit/>
          </a:bodyPr>
          <a:lstStyle/>
          <a:p>
            <a:r>
              <a:rPr lang="en-GB" sz="3600" dirty="0" smtClean="0">
                <a:latin typeface="Arial" charset="0"/>
                <a:ea typeface="MS PGothic" charset="0"/>
                <a:cs typeface="Arial" charset="0"/>
              </a:rPr>
              <a:t>What is Cloud Computing?</a:t>
            </a:r>
          </a:p>
          <a:p>
            <a:r>
              <a:rPr lang="en-GB" sz="3600" dirty="0" smtClean="0">
                <a:latin typeface="Arial" charset="0"/>
                <a:ea typeface="MS PGothic" charset="0"/>
                <a:cs typeface="Arial" charset="0"/>
              </a:rPr>
              <a:t>What is AWS Cloud and Why?</a:t>
            </a:r>
          </a:p>
          <a:p>
            <a:r>
              <a:rPr lang="en-GB" sz="3600" dirty="0" smtClean="0">
                <a:solidFill>
                  <a:srgbClr val="FF0000"/>
                </a:solidFill>
                <a:latin typeface="Arial" charset="0"/>
                <a:ea typeface="MS PGothic" charset="0"/>
                <a:cs typeface="Arial" charset="0"/>
              </a:rPr>
              <a:t>Access &amp; Use AWS Cloud with a Joint </a:t>
            </a:r>
            <a:r>
              <a:rPr lang="en-GB" sz="3600" dirty="0">
                <a:solidFill>
                  <a:srgbClr val="FF0000"/>
                </a:solidFill>
                <a:latin typeface="Arial" charset="0"/>
                <a:ea typeface="MS PGothic" charset="0"/>
                <a:cs typeface="Arial" charset="0"/>
              </a:rPr>
              <a:t>A</a:t>
            </a:r>
            <a:r>
              <a:rPr lang="en-GB" sz="3600" dirty="0" smtClean="0">
                <a:solidFill>
                  <a:srgbClr val="FF0000"/>
                </a:solidFill>
                <a:latin typeface="Arial" charset="0"/>
                <a:ea typeface="MS PGothic" charset="0"/>
                <a:cs typeface="Arial" charset="0"/>
              </a:rPr>
              <a:t>ccount</a:t>
            </a:r>
          </a:p>
          <a:p>
            <a:pPr indent="228600">
              <a:buFont typeface="Arial" panose="020B0604020202020204" pitchFamily="34" charset="0"/>
              <a:buChar char="◦"/>
            </a:pPr>
            <a:r>
              <a:rPr lang="en-GB" sz="3600" dirty="0" smtClean="0">
                <a:solidFill>
                  <a:srgbClr val="FF0000"/>
                </a:solidFill>
                <a:latin typeface="Arial" charset="0"/>
                <a:ea typeface="MS PGothic" charset="0"/>
                <a:cs typeface="Arial" charset="0"/>
              </a:rPr>
              <a:t>Basic usage</a:t>
            </a:r>
          </a:p>
          <a:p>
            <a:pPr indent="228600">
              <a:buFont typeface="Arial" panose="020B0604020202020204" pitchFamily="34" charset="0"/>
              <a:buChar char="◦"/>
            </a:pPr>
            <a:r>
              <a:rPr lang="en-GB" sz="3600" dirty="0" smtClean="0">
                <a:latin typeface="Arial" charset="0"/>
                <a:ea typeface="MS PGothic" charset="0"/>
                <a:cs typeface="Arial" charset="0"/>
              </a:rPr>
              <a:t>Advanced topics</a:t>
            </a:r>
          </a:p>
          <a:p>
            <a:r>
              <a:rPr lang="en-US" altLang="zh-CN" sz="3600" dirty="0">
                <a:latin typeface="Arial" charset="0"/>
                <a:ea typeface="MS PGothic" charset="0"/>
                <a:cs typeface="Arial" charset="0"/>
              </a:rPr>
              <a:t>Summary &amp; </a:t>
            </a:r>
            <a:r>
              <a:rPr lang="en-GB" sz="3600" dirty="0" smtClean="0">
                <a:latin typeface="Arial" charset="0"/>
                <a:ea typeface="MS PGothic" charset="0"/>
                <a:cs typeface="Arial" charset="0"/>
              </a:rPr>
              <a:t>Prospects</a:t>
            </a:r>
            <a:endParaRPr lang="en-GB" sz="3600" dirty="0">
              <a:latin typeface="Arial" charset="0"/>
              <a:ea typeface="MS PGothic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146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>
                <a:ea typeface="MS PGothic" charset="0"/>
                <a:cs typeface="Arial Bold" charset="0"/>
              </a:rPr>
              <a:t>Access &amp; Use AWS Cloud with a joint account – Basic Usage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838199" y="1779587"/>
            <a:ext cx="11193967" cy="4286703"/>
          </a:xfrm>
        </p:spPr>
        <p:txBody>
          <a:bodyPr numCol="1">
            <a:noAutofit/>
          </a:bodyPr>
          <a:lstStyle/>
          <a:p>
            <a:pPr marL="0" indent="0">
              <a:buNone/>
            </a:pPr>
            <a:r>
              <a:rPr lang="en-US" sz="3200" dirty="0" smtClean="0">
                <a:latin typeface="Arial" charset="0"/>
                <a:ea typeface="MS PGothic" charset="0"/>
                <a:cs typeface="Arial" charset="0"/>
              </a:rPr>
              <a:t>Sign In to the </a:t>
            </a:r>
            <a:r>
              <a:rPr lang="en-US" sz="3200" dirty="0" smtClean="0">
                <a:latin typeface="Arial" charset="0"/>
                <a:ea typeface="MS PGothic" charset="0"/>
                <a:cs typeface="Arial" charset="0"/>
              </a:rPr>
              <a:t>Console as root user</a:t>
            </a:r>
            <a:endParaRPr lang="en-US" sz="3200" dirty="0" smtClean="0">
              <a:latin typeface="Arial" charset="0"/>
              <a:ea typeface="MS PGothic" charset="0"/>
              <a:cs typeface="Arial" charset="0"/>
            </a:endParaRPr>
          </a:p>
          <a:p>
            <a:endParaRPr lang="en-US" altLang="zh-CN" dirty="0" smtClean="0">
              <a:latin typeface="Arial" charset="0"/>
              <a:ea typeface="MS PGothic" charset="0"/>
              <a:cs typeface="Arial" charset="0"/>
            </a:endParaRPr>
          </a:p>
          <a:p>
            <a:r>
              <a:rPr lang="en-US" altLang="zh-CN" dirty="0" smtClean="0">
                <a:latin typeface="Arial" charset="0"/>
                <a:ea typeface="MS PGothic" charset="0"/>
                <a:cs typeface="Arial" charset="0"/>
              </a:rPr>
              <a:t>Console login </a:t>
            </a:r>
            <a:r>
              <a:rPr lang="en-US" altLang="zh-CN" dirty="0" smtClean="0">
                <a:latin typeface="Arial" charset="0"/>
                <a:ea typeface="MS PGothic" charset="0"/>
                <a:cs typeface="Arial" charset="0"/>
              </a:rPr>
              <a:t>link</a:t>
            </a:r>
          </a:p>
          <a:p>
            <a:pPr marL="0" indent="0">
              <a:buNone/>
            </a:pPr>
            <a:r>
              <a:rPr lang="en-US" altLang="zh-CN" sz="1800" dirty="0" smtClean="0">
                <a:latin typeface="Arial" charset="0"/>
                <a:ea typeface="MS PGothic" charset="0"/>
                <a:cs typeface="Arial" charset="0"/>
              </a:rPr>
              <a:t>    </a:t>
            </a:r>
            <a:r>
              <a:rPr lang="en-US" altLang="zh-CN" sz="1800" dirty="0" smtClean="0">
                <a:latin typeface="Arial" charset="0"/>
                <a:ea typeface="MS PGothic" charset="0"/>
                <a:cs typeface="Arial" charset="0"/>
                <a:hlinkClick r:id="rId3"/>
              </a:rPr>
              <a:t>https://signin.aws.amazon.com/console</a:t>
            </a:r>
            <a:endParaRPr lang="en-US" altLang="zh-CN" sz="1800" dirty="0" smtClean="0">
              <a:latin typeface="Arial" charset="0"/>
              <a:ea typeface="MS PGothic" charset="0"/>
              <a:cs typeface="Arial" charset="0"/>
            </a:endParaRPr>
          </a:p>
          <a:p>
            <a:endParaRPr lang="en-US" dirty="0" smtClean="0">
              <a:latin typeface="Arial" charset="0"/>
              <a:ea typeface="MS PGothic" charset="0"/>
              <a:cs typeface="Arial" charset="0"/>
            </a:endParaRPr>
          </a:p>
          <a:p>
            <a:r>
              <a:rPr lang="en-US" dirty="0" smtClean="0">
                <a:latin typeface="Arial" charset="0"/>
                <a:ea typeface="MS PGothic" charset="0"/>
                <a:cs typeface="Arial" charset="0"/>
              </a:rPr>
              <a:t>User </a:t>
            </a:r>
            <a:r>
              <a:rPr lang="en-US" dirty="0">
                <a:latin typeface="Arial" charset="0"/>
                <a:ea typeface="MS PGothic" charset="0"/>
                <a:cs typeface="Arial" charset="0"/>
              </a:rPr>
              <a:t>name</a:t>
            </a:r>
          </a:p>
          <a:p>
            <a:endParaRPr lang="en-US" dirty="0" smtClean="0">
              <a:latin typeface="Arial" charset="0"/>
              <a:ea typeface="MS PGothic" charset="0"/>
              <a:cs typeface="Arial" charset="0"/>
            </a:endParaRPr>
          </a:p>
          <a:p>
            <a:r>
              <a:rPr lang="en-US" dirty="0" smtClean="0">
                <a:latin typeface="Arial" charset="0"/>
                <a:ea typeface="MS PGothic" charset="0"/>
                <a:cs typeface="Arial" charset="0"/>
              </a:rPr>
              <a:t>Password</a:t>
            </a:r>
            <a:endParaRPr lang="en-US" dirty="0">
              <a:latin typeface="Arial" charset="0"/>
              <a:ea typeface="MS PGothic" charset="0"/>
              <a:cs typeface="Arial" charset="0"/>
            </a:endParaRPr>
          </a:p>
        </p:txBody>
      </p:sp>
      <p:cxnSp>
        <p:nvCxnSpPr>
          <p:cNvPr id="7" name="直接箭头连接符 6"/>
          <p:cNvCxnSpPr/>
          <p:nvPr/>
        </p:nvCxnSpPr>
        <p:spPr>
          <a:xfrm flipV="1">
            <a:off x="2963537" y="4025565"/>
            <a:ext cx="4913523" cy="51338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>
            <a:endCxn id="5" idx="1"/>
          </p:cNvCxnSpPr>
          <p:nvPr/>
        </p:nvCxnSpPr>
        <p:spPr>
          <a:xfrm flipV="1">
            <a:off x="2765234" y="4795092"/>
            <a:ext cx="5111826" cy="73537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7060" y="3280617"/>
            <a:ext cx="3143250" cy="30289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75633" y="1456190"/>
            <a:ext cx="1828800" cy="1581150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1090129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>
                <a:ea typeface="MS PGothic" charset="0"/>
                <a:cs typeface="Arial Bold" charset="0"/>
              </a:rPr>
              <a:t>Access &amp; Use AWS Cloud with a joint account – Basic Usage</a:t>
            </a:r>
            <a:endParaRPr lang="en-GB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2608" y="1385478"/>
            <a:ext cx="4221480" cy="507492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82863" y="1192417"/>
            <a:ext cx="2181225" cy="1390650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838199" y="1779587"/>
            <a:ext cx="11193967" cy="4286703"/>
          </a:xfrm>
        </p:spPr>
        <p:txBody>
          <a:bodyPr numCol="1">
            <a:noAutofit/>
          </a:bodyPr>
          <a:lstStyle/>
          <a:p>
            <a:pPr marL="0" indent="0">
              <a:buNone/>
            </a:pPr>
            <a:r>
              <a:rPr lang="en-US" sz="3200" dirty="0" smtClean="0">
                <a:latin typeface="Arial" charset="0"/>
                <a:ea typeface="MS PGothic" charset="0"/>
                <a:cs typeface="Arial" charset="0"/>
              </a:rPr>
              <a:t>Sign In to the </a:t>
            </a:r>
            <a:r>
              <a:rPr lang="en-US" sz="3200" dirty="0" smtClean="0">
                <a:latin typeface="Arial" charset="0"/>
                <a:ea typeface="MS PGothic" charset="0"/>
                <a:cs typeface="Arial" charset="0"/>
              </a:rPr>
              <a:t>Console as an IAM user</a:t>
            </a:r>
            <a:endParaRPr lang="en-US" sz="3200" dirty="0" smtClean="0">
              <a:latin typeface="Arial" charset="0"/>
              <a:ea typeface="MS PGothic" charset="0"/>
              <a:cs typeface="Arial" charset="0"/>
            </a:endParaRPr>
          </a:p>
          <a:p>
            <a:endParaRPr lang="en-US" altLang="zh-CN" dirty="0" smtClean="0">
              <a:latin typeface="Arial" charset="0"/>
              <a:ea typeface="MS PGothic" charset="0"/>
              <a:cs typeface="Arial" charset="0"/>
            </a:endParaRPr>
          </a:p>
          <a:p>
            <a:r>
              <a:rPr lang="en-US" altLang="zh-CN" dirty="0" smtClean="0">
                <a:latin typeface="Arial" charset="0"/>
                <a:ea typeface="MS PGothic" charset="0"/>
                <a:cs typeface="Arial" charset="0"/>
              </a:rPr>
              <a:t>Console login </a:t>
            </a:r>
            <a:r>
              <a:rPr lang="en-US" altLang="zh-CN" dirty="0" smtClean="0">
                <a:latin typeface="Arial" charset="0"/>
                <a:ea typeface="MS PGothic" charset="0"/>
                <a:cs typeface="Arial" charset="0"/>
              </a:rPr>
              <a:t>link</a:t>
            </a:r>
          </a:p>
          <a:p>
            <a:pPr marL="0" indent="0">
              <a:buNone/>
            </a:pPr>
            <a:r>
              <a:rPr lang="en-US" altLang="zh-CN" sz="1800" dirty="0" smtClean="0">
                <a:latin typeface="Arial" charset="0"/>
                <a:ea typeface="MS PGothic" charset="0"/>
                <a:cs typeface="Arial" charset="0"/>
              </a:rPr>
              <a:t>    </a:t>
            </a:r>
            <a:r>
              <a:rPr lang="en-US" altLang="zh-CN" sz="1800" dirty="0" smtClean="0">
                <a:latin typeface="Arial" charset="0"/>
                <a:ea typeface="MS PGothic" charset="0"/>
                <a:cs typeface="Arial" charset="0"/>
                <a:hlinkClick r:id="rId5"/>
              </a:rPr>
              <a:t>https</a:t>
            </a:r>
            <a:r>
              <a:rPr lang="en-US" altLang="zh-CN" sz="1800" dirty="0">
                <a:latin typeface="Arial" charset="0"/>
                <a:ea typeface="MS PGothic" charset="0"/>
                <a:cs typeface="Arial" charset="0"/>
                <a:hlinkClick r:id="rId5"/>
              </a:rPr>
              <a:t>://</a:t>
            </a:r>
            <a:r>
              <a:rPr lang="en-US" altLang="zh-CN" sz="1800" dirty="0" smtClean="0">
                <a:solidFill>
                  <a:srgbClr val="FF0000"/>
                </a:solidFill>
                <a:latin typeface="Arial" charset="0"/>
                <a:ea typeface="MS PGothic" charset="0"/>
                <a:cs typeface="Arial" charset="0"/>
                <a:hlinkClick r:id="rId5"/>
              </a:rPr>
              <a:t>619884282345</a:t>
            </a:r>
            <a:r>
              <a:rPr lang="en-US" altLang="zh-CN" sz="1800" dirty="0" smtClean="0">
                <a:latin typeface="Arial" charset="0"/>
                <a:ea typeface="MS PGothic" charset="0"/>
                <a:cs typeface="Arial" charset="0"/>
                <a:hlinkClick r:id="rId5"/>
              </a:rPr>
              <a:t>.signin.aws.amazon.com/console</a:t>
            </a:r>
            <a:endParaRPr lang="en-US" altLang="zh-CN" sz="1800" dirty="0" smtClean="0">
              <a:latin typeface="Arial" charset="0"/>
              <a:ea typeface="MS PGothic" charset="0"/>
              <a:cs typeface="Arial" charset="0"/>
            </a:endParaRPr>
          </a:p>
          <a:p>
            <a:endParaRPr lang="en-US" dirty="0" smtClean="0">
              <a:latin typeface="Arial" charset="0"/>
              <a:ea typeface="MS PGothic" charset="0"/>
              <a:cs typeface="Arial" charset="0"/>
            </a:endParaRPr>
          </a:p>
          <a:p>
            <a:r>
              <a:rPr lang="en-US" dirty="0" smtClean="0">
                <a:latin typeface="Arial" charset="0"/>
                <a:ea typeface="MS PGothic" charset="0"/>
                <a:cs typeface="Arial" charset="0"/>
              </a:rPr>
              <a:t>User </a:t>
            </a:r>
            <a:r>
              <a:rPr lang="en-US" dirty="0">
                <a:latin typeface="Arial" charset="0"/>
                <a:ea typeface="MS PGothic" charset="0"/>
                <a:cs typeface="Arial" charset="0"/>
              </a:rPr>
              <a:t>name</a:t>
            </a:r>
          </a:p>
          <a:p>
            <a:endParaRPr lang="en-US" dirty="0" smtClean="0">
              <a:latin typeface="Arial" charset="0"/>
              <a:ea typeface="MS PGothic" charset="0"/>
              <a:cs typeface="Arial" charset="0"/>
            </a:endParaRPr>
          </a:p>
          <a:p>
            <a:r>
              <a:rPr lang="en-US" dirty="0" smtClean="0">
                <a:latin typeface="Arial" charset="0"/>
                <a:ea typeface="MS PGothic" charset="0"/>
                <a:cs typeface="Arial" charset="0"/>
              </a:rPr>
              <a:t>Password</a:t>
            </a:r>
            <a:endParaRPr lang="en-US" dirty="0">
              <a:latin typeface="Arial" charset="0"/>
              <a:ea typeface="MS PGothic" charset="0"/>
              <a:cs typeface="Arial" charset="0"/>
            </a:endParaRPr>
          </a:p>
        </p:txBody>
      </p:sp>
      <p:cxnSp>
        <p:nvCxnSpPr>
          <p:cNvPr id="7" name="直接箭头连接符 6"/>
          <p:cNvCxnSpPr/>
          <p:nvPr/>
        </p:nvCxnSpPr>
        <p:spPr>
          <a:xfrm flipV="1">
            <a:off x="2963537" y="4025565"/>
            <a:ext cx="4913523" cy="51338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/>
          <p:nvPr/>
        </p:nvCxnSpPr>
        <p:spPr>
          <a:xfrm flipV="1">
            <a:off x="2765234" y="4990185"/>
            <a:ext cx="5111826" cy="54028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7379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>
                <a:ea typeface="MS PGothic" charset="0"/>
                <a:cs typeface="Arial Bold" charset="0"/>
              </a:rPr>
              <a:t>Access &amp; Use AWS Cloud with a joint account – </a:t>
            </a:r>
            <a:r>
              <a:rPr lang="en-GB" altLang="zh-CN" dirty="0">
                <a:ea typeface="MS PGothic" charset="0"/>
                <a:cs typeface="Arial Bold" charset="0"/>
              </a:rPr>
              <a:t>Basic Usage – </a:t>
            </a:r>
            <a:r>
              <a:rPr lang="en-GB" altLang="zh-CN" dirty="0" smtClean="0">
                <a:ea typeface="MS PGothic" charset="0"/>
                <a:cs typeface="Arial Bold" charset="0"/>
              </a:rPr>
              <a:t>S3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838199" y="1779587"/>
            <a:ext cx="11193967" cy="4286703"/>
          </a:xfrm>
        </p:spPr>
        <p:txBody>
          <a:bodyPr numCol="1">
            <a:noAutofit/>
          </a:bodyPr>
          <a:lstStyle/>
          <a:p>
            <a:pPr marL="0" indent="0">
              <a:buNone/>
            </a:pPr>
            <a:r>
              <a:rPr lang="en-US" sz="3200" dirty="0" smtClean="0">
                <a:latin typeface="Arial" charset="0"/>
                <a:ea typeface="MS PGothic" charset="0"/>
                <a:cs typeface="Arial" charset="0"/>
              </a:rPr>
              <a:t>Manipulate S3 in Graphical Console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2458" y="2695641"/>
            <a:ext cx="895350" cy="466725"/>
          </a:xfrm>
          <a:prstGeom prst="rect">
            <a:avLst/>
          </a:prstGeom>
        </p:spPr>
      </p:pic>
      <p:pic>
        <p:nvPicPr>
          <p:cNvPr id="1032" name="Picture 8" descr="tmt_store-retrieve-file_2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199" y="2695641"/>
            <a:ext cx="4286250" cy="2454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tmt_store-retrieve-file_3b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4703" y="3366135"/>
            <a:ext cx="3377565" cy="2348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tmt_store-retrieve-file_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7404" y="3716498"/>
            <a:ext cx="3898413" cy="2184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tmt_store-retrieve-file_5a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8772" y="4176145"/>
            <a:ext cx="3429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tmt_store-retrieve-file_5d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0308" y="4572000"/>
            <a:ext cx="3431858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7575817" y="2470035"/>
            <a:ext cx="4217594" cy="101566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lvl="0"/>
            <a:r>
              <a:rPr lang="en-US" altLang="zh-CN" sz="2000" dirty="0" smtClean="0">
                <a:solidFill>
                  <a:prstClr val="black"/>
                </a:solidFill>
                <a:latin typeface="Arial" charset="0"/>
                <a:ea typeface="MS PGothic" charset="0"/>
                <a:cs typeface="Arial" charset="0"/>
              </a:rPr>
              <a:t>Create unique buckets, folders</a:t>
            </a:r>
          </a:p>
          <a:p>
            <a:pPr lvl="0"/>
            <a:r>
              <a:rPr lang="en-US" altLang="zh-CN" sz="2000" dirty="0" smtClean="0">
                <a:solidFill>
                  <a:prstClr val="black"/>
                </a:solidFill>
                <a:latin typeface="Arial" charset="0"/>
                <a:ea typeface="MS PGothic" charset="0"/>
                <a:cs typeface="Arial" charset="0"/>
              </a:rPr>
              <a:t>Upload and download files (objects)</a:t>
            </a:r>
          </a:p>
          <a:p>
            <a:pPr lvl="0"/>
            <a:r>
              <a:rPr lang="en-US" altLang="zh-CN" sz="2000" dirty="0" smtClean="0">
                <a:solidFill>
                  <a:prstClr val="black"/>
                </a:solidFill>
                <a:latin typeface="Arial" charset="0"/>
                <a:ea typeface="MS PGothic" charset="0"/>
                <a:cs typeface="Arial" charset="0"/>
              </a:rPr>
              <a:t>Remove files, folders, and buckets</a:t>
            </a:r>
            <a:endParaRPr lang="en-US" altLang="zh-CN" sz="2000" dirty="0">
              <a:solidFill>
                <a:prstClr val="black"/>
              </a:solidFill>
              <a:latin typeface="Arial" charset="0"/>
              <a:ea typeface="MS PGothic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6571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>
                <a:ea typeface="MS PGothic" charset="0"/>
                <a:cs typeface="Arial Bold" charset="0"/>
              </a:rPr>
              <a:t>Access &amp; Use AWS Cloud with a joint account – </a:t>
            </a:r>
            <a:r>
              <a:rPr lang="en-GB" altLang="zh-CN" dirty="0">
                <a:ea typeface="MS PGothic" charset="0"/>
                <a:cs typeface="Arial Bold" charset="0"/>
              </a:rPr>
              <a:t>Basic </a:t>
            </a:r>
            <a:r>
              <a:rPr lang="en-GB" altLang="zh-CN" dirty="0" smtClean="0">
                <a:ea typeface="MS PGothic" charset="0"/>
                <a:cs typeface="Arial Bold" charset="0"/>
              </a:rPr>
              <a:t>Usage – EC2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838199" y="1779587"/>
            <a:ext cx="11193967" cy="4286703"/>
          </a:xfrm>
        </p:spPr>
        <p:txBody>
          <a:bodyPr numCol="1">
            <a:noAutofit/>
          </a:bodyPr>
          <a:lstStyle/>
          <a:p>
            <a:pPr marL="0" indent="0">
              <a:buNone/>
            </a:pPr>
            <a:r>
              <a:rPr lang="en-US" sz="3200" dirty="0" smtClean="0">
                <a:latin typeface="Arial" charset="0"/>
                <a:ea typeface="MS PGothic" charset="0"/>
                <a:cs typeface="Arial" charset="0"/>
              </a:rPr>
              <a:t>Step 1. Switch to EC2 Dashboard</a:t>
            </a: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88058" y="1128530"/>
            <a:ext cx="1724025" cy="771525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5430" y="2691765"/>
            <a:ext cx="6846570" cy="4166235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10308140" y="2181571"/>
            <a:ext cx="941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Click</a:t>
            </a:r>
            <a:endParaRPr lang="zh-CN" altLang="en-US" dirty="0"/>
          </a:p>
        </p:txBody>
      </p:sp>
      <p:sp>
        <p:nvSpPr>
          <p:cNvPr id="21" name="文本框 20"/>
          <p:cNvSpPr txBox="1"/>
          <p:nvPr/>
        </p:nvSpPr>
        <p:spPr>
          <a:xfrm>
            <a:off x="347545" y="2691765"/>
            <a:ext cx="3979128" cy="319472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altLang="zh-CN" sz="2800" dirty="0" smtClean="0">
                <a:latin typeface="Arial" charset="0"/>
                <a:ea typeface="MS PGothic" charset="0"/>
                <a:cs typeface="Arial" charset="0"/>
              </a:rPr>
              <a:t>Amazon </a:t>
            </a:r>
            <a:r>
              <a:rPr lang="en-US" altLang="zh-CN" sz="2800" dirty="0">
                <a:latin typeface="Arial" charset="0"/>
                <a:ea typeface="MS PGothic" charset="0"/>
                <a:cs typeface="Arial" charset="0"/>
              </a:rPr>
              <a:t>Machine Image </a:t>
            </a:r>
            <a:r>
              <a:rPr lang="en-US" altLang="zh-CN" sz="2800" dirty="0" smtClean="0">
                <a:latin typeface="Arial" charset="0"/>
                <a:ea typeface="MS PGothic" charset="0"/>
                <a:cs typeface="Arial" charset="0"/>
              </a:rPr>
              <a:t>specifies the </a:t>
            </a:r>
            <a:r>
              <a:rPr lang="en-US" altLang="zh-CN" sz="2800" dirty="0" smtClean="0">
                <a:solidFill>
                  <a:srgbClr val="FF0000"/>
                </a:solidFill>
                <a:latin typeface="Arial" charset="0"/>
                <a:ea typeface="MS PGothic" charset="0"/>
                <a:cs typeface="Arial" charset="0"/>
              </a:rPr>
              <a:t>software</a:t>
            </a:r>
            <a:r>
              <a:rPr lang="en-US" altLang="zh-CN" sz="2800" dirty="0" smtClean="0">
                <a:latin typeface="Arial" charset="0"/>
                <a:ea typeface="MS PGothic" charset="0"/>
                <a:cs typeface="Arial" charset="0"/>
              </a:rPr>
              <a:t> side of an EC2 instance (computer). By replicating it, you avoid installing operating system, software</a:t>
            </a:r>
            <a:r>
              <a:rPr lang="en-US" altLang="zh-CN" sz="2800" dirty="0">
                <a:latin typeface="Arial" charset="0"/>
                <a:ea typeface="MS PGothic" charset="0"/>
                <a:cs typeface="Arial" charset="0"/>
              </a:rPr>
              <a:t>,</a:t>
            </a:r>
            <a:r>
              <a:rPr lang="en-US" altLang="zh-CN" sz="2800" dirty="0" smtClean="0">
                <a:latin typeface="Arial" charset="0"/>
                <a:ea typeface="MS PGothic" charset="0"/>
                <a:cs typeface="Arial" charset="0"/>
              </a:rPr>
              <a:t> libraries, etc.</a:t>
            </a:r>
            <a:endParaRPr lang="en-US" altLang="zh-CN" sz="2800" dirty="0">
              <a:latin typeface="Arial" charset="0"/>
              <a:ea typeface="MS PGothic" charset="0"/>
              <a:cs typeface="Arial" charset="0"/>
            </a:endParaRPr>
          </a:p>
        </p:txBody>
      </p:sp>
      <p:cxnSp>
        <p:nvCxnSpPr>
          <p:cNvPr id="22" name="直接箭头连接符 21"/>
          <p:cNvCxnSpPr>
            <a:stCxn id="21" idx="3"/>
          </p:cNvCxnSpPr>
          <p:nvPr/>
        </p:nvCxnSpPr>
        <p:spPr>
          <a:xfrm>
            <a:off x="4326673" y="4289126"/>
            <a:ext cx="1237786" cy="239045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/>
          <p:nvPr/>
        </p:nvCxnSpPr>
        <p:spPr>
          <a:xfrm flipH="1">
            <a:off x="8768715" y="1923265"/>
            <a:ext cx="2321524" cy="62763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4783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>
                <a:ea typeface="MS PGothic" charset="0"/>
                <a:cs typeface="Arial Bold" charset="0"/>
              </a:rPr>
              <a:t>Access &amp; Use AWS Cloud with a joint account – </a:t>
            </a:r>
            <a:r>
              <a:rPr lang="en-GB" altLang="zh-CN" dirty="0">
                <a:ea typeface="MS PGothic" charset="0"/>
                <a:cs typeface="Arial Bold" charset="0"/>
              </a:rPr>
              <a:t>Basic </a:t>
            </a:r>
            <a:r>
              <a:rPr lang="en-GB" altLang="zh-CN" dirty="0" smtClean="0">
                <a:ea typeface="MS PGothic" charset="0"/>
                <a:cs typeface="Arial Bold" charset="0"/>
              </a:rPr>
              <a:t>Usage – </a:t>
            </a:r>
            <a:r>
              <a:rPr lang="en-GB" altLang="zh-CN" dirty="0">
                <a:ea typeface="MS PGothic" charset="0"/>
                <a:cs typeface="Arial Bold" charset="0"/>
              </a:rPr>
              <a:t>EC2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838199" y="1779587"/>
            <a:ext cx="10574551" cy="4286703"/>
          </a:xfrm>
        </p:spPr>
        <p:txBody>
          <a:bodyPr numCol="1">
            <a:noAutofit/>
          </a:bodyPr>
          <a:lstStyle/>
          <a:p>
            <a:pPr marL="0" indent="0">
              <a:buNone/>
            </a:pPr>
            <a:r>
              <a:rPr lang="en-US" sz="3200" dirty="0" smtClean="0">
                <a:latin typeface="Arial" charset="0"/>
                <a:ea typeface="MS PGothic" charset="0"/>
                <a:cs typeface="Arial" charset="0"/>
              </a:rPr>
              <a:t>Step 2. Search for a specific AMI such as GEOS-</a:t>
            </a:r>
            <a:r>
              <a:rPr lang="en-US" sz="3200" dirty="0" err="1" smtClean="0">
                <a:latin typeface="Arial" charset="0"/>
                <a:ea typeface="MS PGothic" charset="0"/>
                <a:cs typeface="Arial" charset="0"/>
              </a:rPr>
              <a:t>Chem</a:t>
            </a:r>
            <a:endParaRPr lang="en-US" altLang="zh-CN" sz="2000" dirty="0" smtClean="0">
              <a:solidFill>
                <a:prstClr val="black"/>
              </a:solidFill>
              <a:latin typeface="Arial" charset="0"/>
              <a:ea typeface="MS PGothic" charset="0"/>
              <a:cs typeface="Arial" charset="0"/>
            </a:endParaRPr>
          </a:p>
          <a:p>
            <a:pPr lvl="0">
              <a:lnSpc>
                <a:spcPct val="100000"/>
              </a:lnSpc>
              <a:spcBef>
                <a:spcPts val="0"/>
              </a:spcBef>
            </a:pPr>
            <a:endParaRPr lang="en-US" altLang="zh-CN" sz="2000" dirty="0" smtClean="0">
              <a:solidFill>
                <a:prstClr val="black"/>
              </a:solidFill>
              <a:latin typeface="Arial" charset="0"/>
              <a:ea typeface="MS PGothic" charset="0"/>
              <a:cs typeface="Arial" charset="0"/>
            </a:endParaRPr>
          </a:p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n-US" altLang="zh-CN" sz="2000" dirty="0" smtClean="0">
                <a:solidFill>
                  <a:prstClr val="black"/>
                </a:solidFill>
                <a:latin typeface="Arial" charset="0"/>
                <a:ea typeface="MS PGothic" charset="0"/>
                <a:cs typeface="Arial" charset="0"/>
              </a:rPr>
              <a:t>Search </a:t>
            </a:r>
            <a:r>
              <a:rPr lang="en-US" altLang="zh-CN" sz="2000" dirty="0">
                <a:solidFill>
                  <a:prstClr val="black"/>
                </a:solidFill>
                <a:latin typeface="Arial" charset="0"/>
                <a:ea typeface="MS PGothic" charset="0"/>
                <a:cs typeface="Arial" charset="0"/>
              </a:rPr>
              <a:t>for </a:t>
            </a:r>
            <a:r>
              <a:rPr lang="en-US" altLang="zh-CN" sz="2000" dirty="0" smtClean="0">
                <a:solidFill>
                  <a:srgbClr val="FF0000"/>
                </a:solidFill>
                <a:latin typeface="Arial" charset="0"/>
                <a:ea typeface="MS PGothic" charset="0"/>
                <a:cs typeface="Arial" charset="0"/>
              </a:rPr>
              <a:t>ami-06f4d4afd350f6e4c</a:t>
            </a:r>
            <a:r>
              <a:rPr lang="en-US" altLang="zh-CN" sz="2000" dirty="0" smtClean="0">
                <a:solidFill>
                  <a:prstClr val="black"/>
                </a:solidFill>
                <a:latin typeface="Arial" charset="0"/>
                <a:ea typeface="MS PGothic" charset="0"/>
                <a:cs typeface="Arial" charset="0"/>
              </a:rPr>
              <a:t> from </a:t>
            </a:r>
            <a:r>
              <a:rPr lang="en-US" altLang="zh-CN" sz="2000" dirty="0" smtClean="0">
                <a:solidFill>
                  <a:srgbClr val="FF0000"/>
                </a:solidFill>
                <a:latin typeface="Arial" charset="0"/>
                <a:ea typeface="MS PGothic" charset="0"/>
                <a:cs typeface="Arial" charset="0"/>
              </a:rPr>
              <a:t>Public images </a:t>
            </a:r>
            <a:r>
              <a:rPr lang="en-US" altLang="zh-CN" sz="2000" dirty="0">
                <a:solidFill>
                  <a:prstClr val="black"/>
                </a:solidFill>
                <a:latin typeface="Arial" charset="0"/>
                <a:ea typeface="MS PGothic" charset="0"/>
                <a:cs typeface="Arial" charset="0"/>
              </a:rPr>
              <a:t>in the US East (</a:t>
            </a:r>
            <a:r>
              <a:rPr lang="en-US" altLang="zh-CN" sz="2000" dirty="0">
                <a:solidFill>
                  <a:srgbClr val="FF0000"/>
                </a:solidFill>
                <a:latin typeface="Arial" charset="0"/>
                <a:ea typeface="MS PGothic" charset="0"/>
                <a:cs typeface="Arial" charset="0"/>
              </a:rPr>
              <a:t>N. Virginia</a:t>
            </a:r>
            <a:r>
              <a:rPr lang="en-US" altLang="zh-CN" sz="2000" dirty="0">
                <a:solidFill>
                  <a:prstClr val="black"/>
                </a:solidFill>
                <a:latin typeface="Arial" charset="0"/>
                <a:ea typeface="MS PGothic" charset="0"/>
                <a:cs typeface="Arial" charset="0"/>
              </a:rPr>
              <a:t>) region – that’s the system with both the classic and the High-Performance versions of GEOS-</a:t>
            </a:r>
            <a:r>
              <a:rPr lang="en-US" altLang="zh-CN" sz="2000" dirty="0" err="1">
                <a:solidFill>
                  <a:prstClr val="black"/>
                </a:solidFill>
                <a:latin typeface="Arial" charset="0"/>
                <a:ea typeface="MS PGothic" charset="0"/>
                <a:cs typeface="Arial" charset="0"/>
              </a:rPr>
              <a:t>Chem</a:t>
            </a:r>
            <a:r>
              <a:rPr lang="en-US" altLang="zh-CN" sz="2000" dirty="0">
                <a:solidFill>
                  <a:prstClr val="black"/>
                </a:solidFill>
                <a:latin typeface="Arial" charset="0"/>
                <a:ea typeface="MS PGothic" charset="0"/>
                <a:cs typeface="Arial" charset="0"/>
              </a:rPr>
              <a:t> installed</a:t>
            </a:r>
            <a:r>
              <a:rPr lang="en-US" altLang="zh-CN" sz="2000" dirty="0" smtClean="0">
                <a:solidFill>
                  <a:prstClr val="black"/>
                </a:solidFill>
                <a:latin typeface="Arial" charset="0"/>
                <a:ea typeface="MS PGothic" charset="0"/>
                <a:cs typeface="Arial" charset="0"/>
              </a:rPr>
              <a:t>.</a:t>
            </a:r>
            <a:endParaRPr lang="en-US" sz="3200" dirty="0" smtClean="0">
              <a:latin typeface="Arial" charset="0"/>
              <a:ea typeface="MS PGothic" charset="0"/>
              <a:cs typeface="Arial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1412750" y="2760969"/>
            <a:ext cx="941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Click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82275" y="1069550"/>
            <a:ext cx="1609725" cy="762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935060"/>
            <a:ext cx="12192000" cy="2467088"/>
          </a:xfrm>
          <a:prstGeom prst="rect">
            <a:avLst/>
          </a:prstGeom>
        </p:spPr>
      </p:pic>
      <p:sp>
        <p:nvSpPr>
          <p:cNvPr id="10" name="椭圆 9"/>
          <p:cNvSpPr/>
          <p:nvPr/>
        </p:nvSpPr>
        <p:spPr>
          <a:xfrm>
            <a:off x="2419815" y="5052846"/>
            <a:ext cx="1438507" cy="35683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4479073" y="4990180"/>
            <a:ext cx="2267415" cy="41950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11058293" y="3973200"/>
            <a:ext cx="1133708" cy="35481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3" name="直接箭头连接符 22"/>
          <p:cNvCxnSpPr>
            <a:stCxn id="4" idx="2"/>
          </p:cNvCxnSpPr>
          <p:nvPr/>
        </p:nvCxnSpPr>
        <p:spPr>
          <a:xfrm flipH="1">
            <a:off x="11353800" y="1831550"/>
            <a:ext cx="33338" cy="201461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6439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>
                <a:ea typeface="MS PGothic" charset="0"/>
                <a:cs typeface="Arial Bold" charset="0"/>
              </a:rPr>
              <a:t>Access &amp; Use AWS Cloud with a joint account – </a:t>
            </a:r>
            <a:r>
              <a:rPr lang="en-GB" altLang="zh-CN" dirty="0">
                <a:ea typeface="MS PGothic" charset="0"/>
                <a:cs typeface="Arial Bold" charset="0"/>
              </a:rPr>
              <a:t>Basic Usage – EC2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838200" y="1779587"/>
            <a:ext cx="9350181" cy="4286703"/>
          </a:xfrm>
        </p:spPr>
        <p:txBody>
          <a:bodyPr numCol="1">
            <a:noAutofit/>
          </a:bodyPr>
          <a:lstStyle/>
          <a:p>
            <a:pPr marL="0" indent="0">
              <a:buNone/>
            </a:pPr>
            <a:r>
              <a:rPr lang="en-US" sz="3200" dirty="0" smtClean="0">
                <a:latin typeface="Arial" charset="0"/>
                <a:ea typeface="MS PGothic" charset="0"/>
                <a:cs typeface="Arial" charset="0"/>
              </a:rPr>
              <a:t>Step 3. Launch from that AMI and choose an Instance Type</a:t>
            </a:r>
          </a:p>
          <a:p>
            <a:pPr lvl="0">
              <a:lnSpc>
                <a:spcPct val="100000"/>
              </a:lnSpc>
              <a:spcBef>
                <a:spcPts val="0"/>
              </a:spcBef>
            </a:pPr>
            <a:endParaRPr lang="en-US" altLang="zh-CN" sz="2000" dirty="0" smtClean="0">
              <a:solidFill>
                <a:prstClr val="black"/>
              </a:solidFill>
              <a:latin typeface="Arial" charset="0"/>
              <a:ea typeface="MS PGothic" charset="0"/>
              <a:cs typeface="Arial" charset="0"/>
            </a:endParaRPr>
          </a:p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n-US" altLang="zh-CN" sz="2000" dirty="0" smtClean="0">
                <a:solidFill>
                  <a:prstClr val="black"/>
                </a:solidFill>
                <a:latin typeface="Arial" charset="0"/>
                <a:ea typeface="MS PGothic" charset="0"/>
                <a:cs typeface="Arial" charset="0"/>
              </a:rPr>
              <a:t>Instance Type specifies </a:t>
            </a:r>
            <a:r>
              <a:rPr lang="en-US" altLang="zh-CN" sz="2000" dirty="0" smtClean="0">
                <a:solidFill>
                  <a:srgbClr val="FF0000"/>
                </a:solidFill>
                <a:latin typeface="Arial" charset="0"/>
                <a:ea typeface="MS PGothic" charset="0"/>
                <a:cs typeface="Arial" charset="0"/>
              </a:rPr>
              <a:t>hardware</a:t>
            </a:r>
            <a:r>
              <a:rPr lang="en-US" altLang="zh-CN" sz="2000" dirty="0" smtClean="0">
                <a:solidFill>
                  <a:prstClr val="black"/>
                </a:solidFill>
                <a:latin typeface="Arial" charset="0"/>
                <a:ea typeface="MS PGothic" charset="0"/>
                <a:cs typeface="Arial" charset="0"/>
              </a:rPr>
              <a:t> side of an EC2 instance, mostly about CPUs.</a:t>
            </a:r>
          </a:p>
          <a:p>
            <a:pPr lvl="0">
              <a:lnSpc>
                <a:spcPct val="100000"/>
              </a:lnSpc>
              <a:spcBef>
                <a:spcPts val="0"/>
              </a:spcBef>
            </a:pPr>
            <a:endParaRPr lang="en-US" altLang="zh-CN" sz="2000" dirty="0">
              <a:solidFill>
                <a:prstClr val="black"/>
              </a:solidFill>
              <a:latin typeface="Arial" charset="0"/>
              <a:ea typeface="MS PGothic" charset="0"/>
              <a:cs typeface="Arial" charset="0"/>
            </a:endParaRPr>
          </a:p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n-US" altLang="zh-CN" sz="2000" dirty="0" smtClean="0">
                <a:solidFill>
                  <a:prstClr val="black"/>
                </a:solidFill>
                <a:latin typeface="Arial" charset="0"/>
                <a:ea typeface="MS PGothic" charset="0"/>
                <a:cs typeface="Arial" charset="0"/>
              </a:rPr>
              <a:t>For </a:t>
            </a:r>
            <a:r>
              <a:rPr lang="en-US" altLang="zh-CN" sz="2000" dirty="0">
                <a:solidFill>
                  <a:prstClr val="black"/>
                </a:solidFill>
                <a:latin typeface="Arial" charset="0"/>
                <a:ea typeface="MS PGothic" charset="0"/>
                <a:cs typeface="Arial" charset="0"/>
              </a:rPr>
              <a:t>longer-term, higher-resolution runs, consider bigger ones like c5.9xlarge and c5.18xlarge.</a:t>
            </a:r>
          </a:p>
          <a:p>
            <a:pPr marL="0" indent="0">
              <a:buNone/>
            </a:pPr>
            <a:endParaRPr lang="en-US" sz="3200" dirty="0" smtClean="0">
              <a:latin typeface="Arial" charset="0"/>
              <a:ea typeface="MS PGothic" charset="0"/>
              <a:cs typeface="Arial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1010145" y="3747820"/>
            <a:ext cx="941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Click</a:t>
            </a:r>
            <a:endParaRPr lang="zh-CN" altLang="en-US" dirty="0"/>
          </a:p>
        </p:txBody>
      </p:sp>
      <p:cxnSp>
        <p:nvCxnSpPr>
          <p:cNvPr id="23" name="直接箭头连接符 22"/>
          <p:cNvCxnSpPr/>
          <p:nvPr/>
        </p:nvCxnSpPr>
        <p:spPr>
          <a:xfrm>
            <a:off x="10930053" y="3545969"/>
            <a:ext cx="2" cy="85375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8381" y="2861545"/>
            <a:ext cx="1247775" cy="628650"/>
          </a:xfrm>
          <a:prstGeom prst="rect">
            <a:avLst/>
          </a:prstGeom>
        </p:spPr>
      </p:pic>
      <p:grpSp>
        <p:nvGrpSpPr>
          <p:cNvPr id="12" name="组合 11"/>
          <p:cNvGrpSpPr/>
          <p:nvPr/>
        </p:nvGrpSpPr>
        <p:grpSpPr>
          <a:xfrm>
            <a:off x="0" y="4493976"/>
            <a:ext cx="12281535" cy="1600201"/>
            <a:chOff x="0" y="3066416"/>
            <a:chExt cx="12281535" cy="1600201"/>
          </a:xfrm>
        </p:grpSpPr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3066416"/>
              <a:ext cx="12268200" cy="1166813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4233229"/>
              <a:ext cx="12281535" cy="4333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61552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9360" y="2396556"/>
            <a:ext cx="5279231" cy="335756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>
                <a:ea typeface="MS PGothic" charset="0"/>
                <a:cs typeface="Arial Bold" charset="0"/>
              </a:rPr>
              <a:t>Access &amp; Use AWS Cloud with a joint account – </a:t>
            </a:r>
            <a:r>
              <a:rPr lang="en-GB" altLang="zh-CN" dirty="0">
                <a:ea typeface="MS PGothic" charset="0"/>
                <a:cs typeface="Arial Bold" charset="0"/>
              </a:rPr>
              <a:t>Basic Usage – EC2</a:t>
            </a:r>
            <a:endParaRPr lang="en-GB" dirty="0"/>
          </a:p>
        </p:txBody>
      </p:sp>
      <p:sp>
        <p:nvSpPr>
          <p:cNvPr id="14" name="Text Placeholder 2"/>
          <p:cNvSpPr txBox="1">
            <a:spLocks/>
          </p:cNvSpPr>
          <p:nvPr/>
        </p:nvSpPr>
        <p:spPr>
          <a:xfrm>
            <a:off x="838199" y="1779587"/>
            <a:ext cx="11193967" cy="4286703"/>
          </a:xfrm>
          <a:prstGeom prst="rect">
            <a:avLst/>
          </a:prstGeom>
        </p:spPr>
        <p:txBody>
          <a:bodyPr vert="horz" lIns="91440" tIns="45720" rIns="91440" bIns="45720" numCol="1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200" dirty="0" smtClean="0">
                <a:latin typeface="Arial" charset="0"/>
                <a:ea typeface="MS PGothic" charset="0"/>
                <a:cs typeface="Arial" charset="0"/>
              </a:rPr>
              <a:t>Step 4. Configure Instance </a:t>
            </a:r>
            <a:r>
              <a:rPr lang="en-US" sz="3200" dirty="0">
                <a:latin typeface="Arial" charset="0"/>
                <a:ea typeface="MS PGothic" charset="0"/>
                <a:cs typeface="Arial" charset="0"/>
              </a:rPr>
              <a:t>D</a:t>
            </a:r>
            <a:r>
              <a:rPr lang="en-US" altLang="zh-CN" sz="3200" dirty="0" smtClean="0">
                <a:latin typeface="Arial" charset="0"/>
                <a:ea typeface="MS PGothic" charset="0"/>
                <a:cs typeface="Arial" charset="0"/>
              </a:rPr>
              <a:t>etails</a:t>
            </a:r>
            <a:endParaRPr lang="en-US" sz="3200" dirty="0" smtClean="0">
              <a:latin typeface="Arial" charset="0"/>
              <a:ea typeface="MS PGothic" charset="0"/>
              <a:cs typeface="Arial" charset="0"/>
            </a:endParaRPr>
          </a:p>
          <a:p>
            <a:endParaRPr lang="en-US" altLang="zh-CN" sz="2000" dirty="0" smtClean="0">
              <a:latin typeface="Arial" charset="0"/>
              <a:ea typeface="MS PGothic" charset="0"/>
              <a:cs typeface="Arial" charset="0"/>
            </a:endParaRPr>
          </a:p>
          <a:p>
            <a:r>
              <a:rPr lang="en-US" altLang="zh-CN" sz="2000" dirty="0" smtClean="0">
                <a:latin typeface="Arial" charset="0"/>
                <a:ea typeface="MS PGothic" charset="0"/>
                <a:cs typeface="Arial" charset="0"/>
              </a:rPr>
              <a:t>You can launch several instances per time</a:t>
            </a:r>
            <a:endParaRPr lang="en-GB" altLang="zh-CN" sz="2000" dirty="0" smtClean="0">
              <a:latin typeface="Arial" charset="0"/>
              <a:ea typeface="MS PGothic" charset="0"/>
              <a:cs typeface="Arial" charset="0"/>
            </a:endParaRPr>
          </a:p>
          <a:p>
            <a:endParaRPr lang="en-US" sz="2000" dirty="0" smtClean="0">
              <a:latin typeface="Arial" charset="0"/>
              <a:ea typeface="MS PGothic" charset="0"/>
              <a:cs typeface="Arial" charset="0"/>
            </a:endParaRPr>
          </a:p>
          <a:p>
            <a:r>
              <a:rPr lang="en-US" altLang="zh-CN" sz="2000" dirty="0" smtClean="0">
                <a:latin typeface="Arial" charset="0"/>
                <a:ea typeface="MS PGothic" charset="0"/>
                <a:cs typeface="Arial" charset="0"/>
              </a:rPr>
              <a:t>Spot instances can always save </a:t>
            </a:r>
            <a:r>
              <a:rPr lang="en-US" sz="2000" dirty="0" smtClean="0">
                <a:latin typeface="Arial" charset="0"/>
                <a:ea typeface="MS PGothic" charset="0"/>
                <a:cs typeface="Arial" charset="0"/>
              </a:rPr>
              <a:t>~70% money compared to</a:t>
            </a:r>
          </a:p>
          <a:p>
            <a:pPr marL="0" indent="0">
              <a:buNone/>
            </a:pPr>
            <a:r>
              <a:rPr lang="en-US" sz="2000" dirty="0">
                <a:latin typeface="Arial" charset="0"/>
                <a:ea typeface="MS PGothic" charset="0"/>
                <a:cs typeface="Arial" charset="0"/>
              </a:rPr>
              <a:t> </a:t>
            </a:r>
            <a:r>
              <a:rPr lang="en-US" sz="2000" dirty="0" smtClean="0">
                <a:latin typeface="Arial" charset="0"/>
                <a:ea typeface="MS PGothic" charset="0"/>
                <a:cs typeface="Arial" charset="0"/>
              </a:rPr>
              <a:t>   on-demand ones.</a:t>
            </a:r>
          </a:p>
          <a:p>
            <a:endParaRPr lang="en-US" sz="2000" dirty="0">
              <a:latin typeface="Arial" charset="0"/>
              <a:ea typeface="MS PGothic" charset="0"/>
              <a:cs typeface="Arial" charset="0"/>
            </a:endParaRPr>
          </a:p>
          <a:p>
            <a:r>
              <a:rPr lang="en-US" sz="2000" dirty="0" smtClean="0">
                <a:latin typeface="Arial" charset="0"/>
                <a:ea typeface="MS PGothic" charset="0"/>
                <a:cs typeface="Arial" charset="0"/>
              </a:rPr>
              <a:t>Choose this role to enable following </a:t>
            </a:r>
            <a:r>
              <a:rPr lang="en-US" sz="2000" dirty="0" err="1" smtClean="0">
                <a:latin typeface="Arial" charset="0"/>
                <a:ea typeface="MS PGothic" charset="0"/>
                <a:cs typeface="Arial" charset="0"/>
              </a:rPr>
              <a:t>awscli</a:t>
            </a:r>
            <a:r>
              <a:rPr lang="en-US" sz="2000" dirty="0" smtClean="0">
                <a:latin typeface="Arial" charset="0"/>
                <a:ea typeface="MS PGothic" charset="0"/>
                <a:cs typeface="Arial" charset="0"/>
              </a:rPr>
              <a:t> on EC2</a:t>
            </a:r>
          </a:p>
        </p:txBody>
      </p:sp>
      <p:cxnSp>
        <p:nvCxnSpPr>
          <p:cNvPr id="16" name="直接箭头连接符 15"/>
          <p:cNvCxnSpPr/>
          <p:nvPr/>
        </p:nvCxnSpPr>
        <p:spPr>
          <a:xfrm flipV="1">
            <a:off x="6096000" y="2609385"/>
            <a:ext cx="784302" cy="43489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/>
          <p:nvPr/>
        </p:nvCxnSpPr>
        <p:spPr>
          <a:xfrm flipV="1">
            <a:off x="8028878" y="3133493"/>
            <a:ext cx="1081668" cy="7545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8191" y="5690928"/>
            <a:ext cx="7010400" cy="609600"/>
          </a:xfrm>
          <a:prstGeom prst="rect">
            <a:avLst/>
          </a:prstGeom>
        </p:spPr>
      </p:pic>
      <p:cxnSp>
        <p:nvCxnSpPr>
          <p:cNvPr id="12" name="直接箭头连接符 11"/>
          <p:cNvCxnSpPr/>
          <p:nvPr/>
        </p:nvCxnSpPr>
        <p:spPr>
          <a:xfrm>
            <a:off x="6096000" y="5073805"/>
            <a:ext cx="784302" cy="81403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718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>
                <a:ea typeface="MS PGothic" charset="0"/>
                <a:cs typeface="Arial Bold" charset="0"/>
              </a:rPr>
              <a:t>Access &amp; Use AWS Cloud with a joint account – </a:t>
            </a:r>
            <a:r>
              <a:rPr lang="en-GB" altLang="zh-CN" dirty="0">
                <a:ea typeface="MS PGothic" charset="0"/>
                <a:cs typeface="Arial Bold" charset="0"/>
              </a:rPr>
              <a:t>Basic Usage – EC2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838199" y="1779587"/>
            <a:ext cx="11193967" cy="4286703"/>
          </a:xfrm>
        </p:spPr>
        <p:txBody>
          <a:bodyPr numCol="1">
            <a:noAutofit/>
          </a:bodyPr>
          <a:lstStyle/>
          <a:p>
            <a:pPr marL="0" indent="0">
              <a:buNone/>
            </a:pPr>
            <a:r>
              <a:rPr lang="en-US" sz="3200" dirty="0" smtClean="0">
                <a:latin typeface="Arial" charset="0"/>
                <a:ea typeface="MS PGothic" charset="0"/>
                <a:cs typeface="Arial" charset="0"/>
              </a:rPr>
              <a:t>Step 5. Add Storage</a:t>
            </a:r>
          </a:p>
          <a:p>
            <a:pPr lvl="0">
              <a:lnSpc>
                <a:spcPct val="100000"/>
              </a:lnSpc>
              <a:spcBef>
                <a:spcPts val="0"/>
              </a:spcBef>
            </a:pPr>
            <a:endParaRPr lang="en-US" altLang="zh-CN" sz="2000" dirty="0" smtClean="0">
              <a:solidFill>
                <a:prstClr val="black"/>
              </a:solidFill>
              <a:latin typeface="Arial" charset="0"/>
              <a:ea typeface="MS PGothic" charset="0"/>
              <a:cs typeface="Arial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zh-CN" sz="2000" dirty="0">
                <a:solidFill>
                  <a:prstClr val="black"/>
                </a:solidFill>
                <a:latin typeface="Arial" charset="0"/>
                <a:ea typeface="MS PGothic" charset="0"/>
                <a:cs typeface="Arial" charset="0"/>
              </a:rPr>
              <a:t>The volume attached to EC2 instance is called Elastic Block Storage (EBS) and can be used by EC2 instance directly. S3 is independent of any EC2 instances. </a:t>
            </a:r>
            <a:r>
              <a:rPr lang="en-US" altLang="zh-CN" sz="2000" dirty="0" smtClean="0">
                <a:solidFill>
                  <a:prstClr val="black"/>
                </a:solidFill>
                <a:latin typeface="Arial" charset="0"/>
                <a:ea typeface="MS PGothic" charset="0"/>
                <a:cs typeface="Arial" charset="0"/>
              </a:rPr>
              <a:t>AWS provides a series of commands to help transfer data between S3 and EC2 very efficiently (&gt;100MiB/s).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altLang="zh-CN" sz="3200" dirty="0">
              <a:solidFill>
                <a:prstClr val="black"/>
              </a:solidFill>
              <a:latin typeface="Arial" charset="0"/>
              <a:ea typeface="MS PGothic" charset="0"/>
              <a:cs typeface="Arial" charset="0"/>
            </a:endParaRPr>
          </a:p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n-US" altLang="zh-CN" sz="2000" dirty="0" smtClean="0">
                <a:solidFill>
                  <a:prstClr val="black"/>
                </a:solidFill>
                <a:latin typeface="Arial" charset="0"/>
                <a:ea typeface="MS PGothic" charset="0"/>
                <a:cs typeface="Arial" charset="0"/>
              </a:rPr>
              <a:t>You need to use up/down arrow key to adjust volume size attached to the EC2 instance.</a:t>
            </a:r>
            <a:endParaRPr lang="en-US" sz="3200" dirty="0">
              <a:latin typeface="Arial" charset="0"/>
              <a:ea typeface="MS PGothic" charset="0"/>
              <a:cs typeface="Arial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47" y="4814635"/>
            <a:ext cx="12041505" cy="1140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86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>
                <a:ea typeface="MS PGothic" charset="0"/>
                <a:cs typeface="Arial Bold" charset="0"/>
              </a:rPr>
              <a:t>Access &amp; Use AWS Cloud with a joint account – </a:t>
            </a:r>
            <a:r>
              <a:rPr lang="en-GB" altLang="zh-CN" dirty="0">
                <a:ea typeface="MS PGothic" charset="0"/>
                <a:cs typeface="Arial Bold" charset="0"/>
              </a:rPr>
              <a:t>Basic Usage – EC2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838199" y="1779587"/>
            <a:ext cx="11193967" cy="4286703"/>
          </a:xfrm>
        </p:spPr>
        <p:txBody>
          <a:bodyPr numCol="1">
            <a:noAutofit/>
          </a:bodyPr>
          <a:lstStyle/>
          <a:p>
            <a:pPr marL="0" indent="0">
              <a:buNone/>
            </a:pPr>
            <a:r>
              <a:rPr lang="en-US" sz="3200" dirty="0" smtClean="0">
                <a:latin typeface="Arial" charset="0"/>
                <a:ea typeface="MS PGothic" charset="0"/>
                <a:cs typeface="Arial" charset="0"/>
              </a:rPr>
              <a:t>Step 6. Configure Security Group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altLang="zh-CN" sz="2000" dirty="0" smtClean="0">
              <a:solidFill>
                <a:prstClr val="black"/>
              </a:solidFill>
              <a:latin typeface="Arial" charset="0"/>
              <a:ea typeface="MS PGothic" charset="0"/>
              <a:cs typeface="Arial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zh-CN" sz="2000" dirty="0">
                <a:solidFill>
                  <a:prstClr val="black"/>
                </a:solidFill>
                <a:latin typeface="Arial" charset="0"/>
                <a:ea typeface="MS PGothic" charset="0"/>
                <a:cs typeface="Arial" charset="0"/>
              </a:rPr>
              <a:t>“Security group” controls what IPs are allowed to access your server</a:t>
            </a:r>
            <a:r>
              <a:rPr lang="en-US" altLang="zh-CN" sz="2000" dirty="0" smtClean="0">
                <a:solidFill>
                  <a:prstClr val="black"/>
                </a:solidFill>
                <a:latin typeface="Arial" charset="0"/>
                <a:ea typeface="MS PGothic" charset="0"/>
                <a:cs typeface="Arial" charset="0"/>
              </a:rPr>
              <a:t>. Use an pre-defined one allowing all IPs to access is generally fine because we also need to have the EC2 Key Pair in order to access to a specific server.</a:t>
            </a:r>
            <a:endParaRPr lang="en-US" sz="3200" dirty="0" smtClean="0">
              <a:latin typeface="Arial" charset="0"/>
              <a:ea typeface="MS PGothic" charset="0"/>
              <a:cs typeface="Arial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3483981"/>
            <a:ext cx="12213181" cy="3374020"/>
          </a:xfrm>
          <a:prstGeom prst="rect">
            <a:avLst/>
          </a:prstGeom>
        </p:spPr>
      </p:pic>
      <p:sp>
        <p:nvSpPr>
          <p:cNvPr id="6" name="椭圆 5"/>
          <p:cNvSpPr/>
          <p:nvPr/>
        </p:nvSpPr>
        <p:spPr>
          <a:xfrm>
            <a:off x="2776654" y="3769112"/>
            <a:ext cx="2609385" cy="31223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167269" y="4761584"/>
            <a:ext cx="8329960" cy="41258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10560205" y="6430537"/>
            <a:ext cx="1652975" cy="34940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8714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Contents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838200" y="1779587"/>
            <a:ext cx="10515600" cy="4331281"/>
          </a:xfrm>
        </p:spPr>
        <p:txBody>
          <a:bodyPr>
            <a:normAutofit/>
          </a:bodyPr>
          <a:lstStyle/>
          <a:p>
            <a:r>
              <a:rPr lang="en-GB" sz="3600" dirty="0" smtClean="0">
                <a:latin typeface="Arial" charset="0"/>
                <a:ea typeface="MS PGothic" charset="0"/>
                <a:cs typeface="Arial" charset="0"/>
              </a:rPr>
              <a:t>What is Cloud Computing?</a:t>
            </a:r>
          </a:p>
          <a:p>
            <a:r>
              <a:rPr lang="en-GB" sz="3600" dirty="0" smtClean="0">
                <a:latin typeface="Arial" charset="0"/>
                <a:ea typeface="MS PGothic" charset="0"/>
                <a:cs typeface="Arial" charset="0"/>
              </a:rPr>
              <a:t>What is AWS Cloud and Why?</a:t>
            </a:r>
          </a:p>
          <a:p>
            <a:r>
              <a:rPr lang="en-GB" sz="3600" dirty="0" smtClean="0">
                <a:latin typeface="Arial" charset="0"/>
                <a:ea typeface="MS PGothic" charset="0"/>
                <a:cs typeface="Arial" charset="0"/>
              </a:rPr>
              <a:t>Access &amp; Use AWS Cloud with a Joint </a:t>
            </a:r>
            <a:r>
              <a:rPr lang="en-GB" sz="3600" dirty="0">
                <a:latin typeface="Arial" charset="0"/>
                <a:ea typeface="MS PGothic" charset="0"/>
                <a:cs typeface="Arial" charset="0"/>
              </a:rPr>
              <a:t>A</a:t>
            </a:r>
            <a:r>
              <a:rPr lang="en-GB" sz="3600" dirty="0" smtClean="0">
                <a:latin typeface="Arial" charset="0"/>
                <a:ea typeface="MS PGothic" charset="0"/>
                <a:cs typeface="Arial" charset="0"/>
              </a:rPr>
              <a:t>ccount</a:t>
            </a:r>
          </a:p>
          <a:p>
            <a:pPr indent="228600">
              <a:buFont typeface="Arial" panose="020B0604020202020204" pitchFamily="34" charset="0"/>
              <a:buChar char="◦"/>
            </a:pPr>
            <a:r>
              <a:rPr lang="en-GB" sz="3600" dirty="0" smtClean="0">
                <a:latin typeface="Arial" charset="0"/>
                <a:ea typeface="MS PGothic" charset="0"/>
                <a:cs typeface="Arial" charset="0"/>
              </a:rPr>
              <a:t>Basic usage</a:t>
            </a:r>
          </a:p>
          <a:p>
            <a:pPr indent="228600">
              <a:buFont typeface="Arial" panose="020B0604020202020204" pitchFamily="34" charset="0"/>
              <a:buChar char="◦"/>
            </a:pPr>
            <a:r>
              <a:rPr lang="en-GB" sz="3600" dirty="0" smtClean="0">
                <a:latin typeface="Arial" charset="0"/>
                <a:ea typeface="MS PGothic" charset="0"/>
                <a:cs typeface="Arial" charset="0"/>
              </a:rPr>
              <a:t>Advanced topics</a:t>
            </a:r>
          </a:p>
          <a:p>
            <a:r>
              <a:rPr lang="en-US" altLang="zh-CN" sz="3600" dirty="0" smtClean="0">
                <a:latin typeface="Arial" charset="0"/>
                <a:ea typeface="MS PGothic" charset="0"/>
                <a:cs typeface="Arial" charset="0"/>
              </a:rPr>
              <a:t>Summary &amp; </a:t>
            </a:r>
            <a:r>
              <a:rPr lang="en-GB" sz="3600" dirty="0" smtClean="0">
                <a:latin typeface="Arial" charset="0"/>
                <a:ea typeface="MS PGothic" charset="0"/>
                <a:cs typeface="Arial" charset="0"/>
              </a:rPr>
              <a:t>Prospects</a:t>
            </a:r>
            <a:endParaRPr lang="en-GB" sz="3600" dirty="0">
              <a:latin typeface="Arial" charset="0"/>
              <a:ea typeface="MS PGothic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6414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0495" y="2814429"/>
            <a:ext cx="6638925" cy="40576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>
                <a:ea typeface="MS PGothic" charset="0"/>
                <a:cs typeface="Arial Bold" charset="0"/>
              </a:rPr>
              <a:t>Access &amp; Use AWS Cloud with a joint account – </a:t>
            </a:r>
            <a:r>
              <a:rPr lang="en-GB" altLang="zh-CN" dirty="0">
                <a:ea typeface="MS PGothic" charset="0"/>
                <a:cs typeface="Arial Bold" charset="0"/>
              </a:rPr>
              <a:t>Basic Usage – EC2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838199" y="1779587"/>
            <a:ext cx="11193967" cy="4286703"/>
          </a:xfrm>
        </p:spPr>
        <p:txBody>
          <a:bodyPr numCol="1">
            <a:noAutofit/>
          </a:bodyPr>
          <a:lstStyle/>
          <a:p>
            <a:pPr marL="0" indent="0">
              <a:buNone/>
            </a:pPr>
            <a:r>
              <a:rPr lang="en-US" sz="3200" dirty="0" smtClean="0">
                <a:latin typeface="Arial" charset="0"/>
                <a:ea typeface="MS PGothic" charset="0"/>
                <a:cs typeface="Arial" charset="0"/>
              </a:rPr>
              <a:t>Step 7. Review &amp; Launch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838199" y="2814429"/>
            <a:ext cx="3109333" cy="280692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altLang="zh-CN" sz="2800" dirty="0" smtClean="0">
                <a:latin typeface="Arial" charset="0"/>
                <a:ea typeface="MS PGothic" charset="0"/>
                <a:cs typeface="Arial" charset="0"/>
              </a:rPr>
              <a:t>EC2 Key Pair is equivalent </a:t>
            </a:r>
            <a:r>
              <a:rPr lang="en-US" altLang="zh-CN" sz="2800" dirty="0">
                <a:latin typeface="Arial" charset="0"/>
                <a:ea typeface="MS PGothic" charset="0"/>
                <a:cs typeface="Arial" charset="0"/>
              </a:rPr>
              <a:t>to the password you enter to </a:t>
            </a:r>
            <a:r>
              <a:rPr lang="en-US" altLang="zh-CN" sz="2800" dirty="0" err="1">
                <a:latin typeface="Arial" charset="0"/>
                <a:ea typeface="MS PGothic" charset="0"/>
                <a:cs typeface="Arial" charset="0"/>
              </a:rPr>
              <a:t>ssh</a:t>
            </a:r>
            <a:r>
              <a:rPr lang="en-US" altLang="zh-CN" sz="2800" dirty="0">
                <a:latin typeface="Arial" charset="0"/>
                <a:ea typeface="MS PGothic" charset="0"/>
                <a:cs typeface="Arial" charset="0"/>
              </a:rPr>
              <a:t> to your local server, but much more secure.</a:t>
            </a:r>
          </a:p>
        </p:txBody>
      </p:sp>
      <p:cxnSp>
        <p:nvCxnSpPr>
          <p:cNvPr id="12" name="直接箭头连接符 11"/>
          <p:cNvCxnSpPr>
            <a:stCxn id="11" idx="3"/>
          </p:cNvCxnSpPr>
          <p:nvPr/>
        </p:nvCxnSpPr>
        <p:spPr>
          <a:xfrm>
            <a:off x="3947532" y="4217890"/>
            <a:ext cx="1781239" cy="120240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椭圆 13"/>
          <p:cNvSpPr/>
          <p:nvPr/>
        </p:nvSpPr>
        <p:spPr>
          <a:xfrm>
            <a:off x="9837234" y="6348110"/>
            <a:ext cx="1851662" cy="44604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808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7780" y="3476506"/>
            <a:ext cx="4603433" cy="327469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627" y="3690937"/>
            <a:ext cx="4400550" cy="332708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>
                <a:ea typeface="MS PGothic" charset="0"/>
                <a:cs typeface="Arial Bold" charset="0"/>
              </a:rPr>
              <a:t>Access &amp; Use AWS Cloud with a joint account – </a:t>
            </a:r>
            <a:r>
              <a:rPr lang="en-GB" altLang="zh-CN" dirty="0">
                <a:ea typeface="MS PGothic" charset="0"/>
                <a:cs typeface="Arial Bold" charset="0"/>
              </a:rPr>
              <a:t>Basic Usage – EC2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838199" y="1779587"/>
            <a:ext cx="11193967" cy="4286703"/>
          </a:xfrm>
        </p:spPr>
        <p:txBody>
          <a:bodyPr numCol="1">
            <a:noAutofit/>
          </a:bodyPr>
          <a:lstStyle/>
          <a:p>
            <a:pPr marL="0" indent="0">
              <a:buNone/>
            </a:pPr>
            <a:r>
              <a:rPr lang="en-US" sz="3200" dirty="0" smtClean="0">
                <a:latin typeface="Arial" charset="0"/>
                <a:ea typeface="MS PGothic" charset="0"/>
                <a:cs typeface="Arial" charset="0"/>
              </a:rPr>
              <a:t>Step 8. Connect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627" y="2297860"/>
            <a:ext cx="11294745" cy="1106805"/>
          </a:xfrm>
          <a:prstGeom prst="rect">
            <a:avLst/>
          </a:prstGeom>
        </p:spPr>
      </p:pic>
      <p:sp>
        <p:nvSpPr>
          <p:cNvPr id="9" name="Oval 8"/>
          <p:cNvSpPr/>
          <p:nvPr/>
        </p:nvSpPr>
        <p:spPr>
          <a:xfrm>
            <a:off x="1570382" y="2297860"/>
            <a:ext cx="606287" cy="24210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Oval 27"/>
          <p:cNvSpPr/>
          <p:nvPr/>
        </p:nvSpPr>
        <p:spPr>
          <a:xfrm>
            <a:off x="838199" y="6352562"/>
            <a:ext cx="4057651" cy="23200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文本框 20"/>
          <p:cNvSpPr txBox="1"/>
          <p:nvPr/>
        </p:nvSpPr>
        <p:spPr>
          <a:xfrm>
            <a:off x="5033944" y="4929188"/>
            <a:ext cx="1830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altLang="zh-CN" sz="2000" dirty="0" smtClean="0">
                <a:latin typeface="Arial" charset="0"/>
                <a:ea typeface="MS PGothic" charset="0"/>
                <a:cs typeface="Arial" charset="0"/>
              </a:rPr>
              <a:t>root -&gt; </a:t>
            </a:r>
            <a:r>
              <a:rPr lang="en-US" altLang="zh-CN" sz="2000" dirty="0" err="1" smtClean="0">
                <a:latin typeface="Arial" charset="0"/>
                <a:ea typeface="MS PGothic" charset="0"/>
                <a:cs typeface="Arial" charset="0"/>
              </a:rPr>
              <a:t>ubuntu</a:t>
            </a:r>
            <a:endParaRPr lang="en-US" altLang="zh-CN" sz="2000" dirty="0">
              <a:latin typeface="Arial" charset="0"/>
              <a:ea typeface="MS PGothic" charset="0"/>
              <a:cs typeface="Arial" charset="0"/>
            </a:endParaRPr>
          </a:p>
        </p:txBody>
      </p:sp>
      <p:sp>
        <p:nvSpPr>
          <p:cNvPr id="33" name="文本框 20"/>
          <p:cNvSpPr txBox="1"/>
          <p:nvPr/>
        </p:nvSpPr>
        <p:spPr>
          <a:xfrm>
            <a:off x="5033944" y="4011837"/>
            <a:ext cx="1830740" cy="774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altLang="zh-CN" sz="2000" dirty="0" smtClean="0">
                <a:latin typeface="Arial" charset="0"/>
                <a:ea typeface="MS PGothic" charset="0"/>
                <a:cs typeface="Arial" charset="0"/>
              </a:rPr>
              <a:t>Recommend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altLang="zh-CN" sz="2000" dirty="0" smtClean="0">
                <a:latin typeface="Arial" charset="0"/>
                <a:ea typeface="MS PGothic" charset="0"/>
                <a:cs typeface="Arial" charset="0"/>
              </a:rPr>
              <a:t>Git Bash</a:t>
            </a:r>
            <a:endParaRPr lang="en-US" altLang="zh-CN" sz="2000" dirty="0">
              <a:latin typeface="Arial" charset="0"/>
              <a:ea typeface="MS PGothic" charset="0"/>
              <a:cs typeface="Arial" charset="0"/>
            </a:endParaRPr>
          </a:p>
        </p:txBody>
      </p:sp>
      <p:sp>
        <p:nvSpPr>
          <p:cNvPr id="34" name="Oval 33"/>
          <p:cNvSpPr/>
          <p:nvPr/>
        </p:nvSpPr>
        <p:spPr>
          <a:xfrm>
            <a:off x="504825" y="4719638"/>
            <a:ext cx="3076575" cy="20955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5" name="直接箭头连接符 11"/>
          <p:cNvCxnSpPr>
            <a:stCxn id="33" idx="1"/>
          </p:cNvCxnSpPr>
          <p:nvPr/>
        </p:nvCxnSpPr>
        <p:spPr>
          <a:xfrm flipH="1">
            <a:off x="3581400" y="4399123"/>
            <a:ext cx="1452544" cy="38728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箭头连接符 11"/>
          <p:cNvCxnSpPr>
            <a:stCxn id="32" idx="1"/>
            <a:endCxn id="28" idx="6"/>
          </p:cNvCxnSpPr>
          <p:nvPr/>
        </p:nvCxnSpPr>
        <p:spPr>
          <a:xfrm flipH="1">
            <a:off x="4895850" y="5113854"/>
            <a:ext cx="138094" cy="135470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文本框 20"/>
          <p:cNvSpPr txBox="1"/>
          <p:nvPr/>
        </p:nvSpPr>
        <p:spPr>
          <a:xfrm>
            <a:off x="5033944" y="5483186"/>
            <a:ext cx="18307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altLang="zh-CN" sz="2000" dirty="0" smtClean="0">
                <a:latin typeface="Arial" charset="0"/>
                <a:ea typeface="MS PGothic" charset="0"/>
                <a:cs typeface="Arial" charset="0"/>
              </a:rPr>
              <a:t>Something already here</a:t>
            </a:r>
            <a:endParaRPr lang="en-US" altLang="zh-CN" sz="2000" dirty="0">
              <a:latin typeface="Arial" charset="0"/>
              <a:ea typeface="MS PGothic" charset="0"/>
              <a:cs typeface="Arial" charset="0"/>
            </a:endParaRPr>
          </a:p>
        </p:txBody>
      </p:sp>
      <p:sp>
        <p:nvSpPr>
          <p:cNvPr id="45" name="Oval 44"/>
          <p:cNvSpPr/>
          <p:nvPr/>
        </p:nvSpPr>
        <p:spPr>
          <a:xfrm>
            <a:off x="7341204" y="6352563"/>
            <a:ext cx="3080053" cy="3209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9" name="直接箭头连接符 11"/>
          <p:cNvCxnSpPr>
            <a:stCxn id="44" idx="3"/>
            <a:endCxn id="45" idx="2"/>
          </p:cNvCxnSpPr>
          <p:nvPr/>
        </p:nvCxnSpPr>
        <p:spPr>
          <a:xfrm>
            <a:off x="6864684" y="5806352"/>
            <a:ext cx="476520" cy="70666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1011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>
                <a:ea typeface="MS PGothic" charset="0"/>
                <a:cs typeface="Arial Bold" charset="0"/>
              </a:rPr>
              <a:t>Access &amp; Use AWS Cloud with a joint account – </a:t>
            </a:r>
            <a:r>
              <a:rPr lang="en-GB" altLang="zh-CN" dirty="0">
                <a:ea typeface="MS PGothic" charset="0"/>
                <a:cs typeface="Arial Bold" charset="0"/>
              </a:rPr>
              <a:t>Basic </a:t>
            </a:r>
            <a:r>
              <a:rPr lang="en-GB" altLang="zh-CN" dirty="0" smtClean="0">
                <a:ea typeface="MS PGothic" charset="0"/>
                <a:cs typeface="Arial Bold" charset="0"/>
              </a:rPr>
              <a:t>Usage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838199" y="1779587"/>
            <a:ext cx="11193967" cy="4286703"/>
          </a:xfrm>
        </p:spPr>
        <p:txBody>
          <a:bodyPr numCol="1">
            <a:noAutofit/>
          </a:bodyPr>
          <a:lstStyle/>
          <a:p>
            <a:pPr marL="0" indent="0">
              <a:buNone/>
            </a:pPr>
            <a:r>
              <a:rPr lang="en-US" sz="3200" dirty="0" smtClean="0">
                <a:latin typeface="Arial" charset="0"/>
                <a:ea typeface="MS PGothic" charset="0"/>
                <a:cs typeface="Arial" charset="0"/>
              </a:rPr>
              <a:t>Manipulate S3 with AWSCLI in EC2</a:t>
            </a:r>
            <a:endParaRPr lang="en-US" sz="2000" dirty="0">
              <a:solidFill>
                <a:prstClr val="black"/>
              </a:solidFill>
              <a:latin typeface="Arial" charset="0"/>
              <a:ea typeface="MS PGothic" charset="0"/>
              <a:cs typeface="Arial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38198" y="2519392"/>
            <a:ext cx="5257801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0" indent="-2286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prstClr val="black"/>
                </a:solidFill>
                <a:latin typeface="Arial" charset="0"/>
                <a:ea typeface="MS PGothic" charset="0"/>
                <a:cs typeface="Arial" charset="0"/>
              </a:rPr>
              <a:t>Create </a:t>
            </a:r>
            <a:r>
              <a:rPr lang="en-US" sz="2000" dirty="0" smtClean="0">
                <a:solidFill>
                  <a:prstClr val="black"/>
                </a:solidFill>
                <a:latin typeface="Arial" charset="0"/>
                <a:ea typeface="MS PGothic" charset="0"/>
                <a:cs typeface="Arial" charset="0"/>
              </a:rPr>
              <a:t>bucket</a:t>
            </a:r>
          </a:p>
          <a:p>
            <a:pPr marL="228600" lvl="0" indent="-228600">
              <a:buFont typeface="Arial" panose="020B0604020202020204" pitchFamily="34" charset="0"/>
              <a:buChar char="•"/>
            </a:pPr>
            <a:endParaRPr lang="en-US" sz="2000" dirty="0" smtClean="0">
              <a:solidFill>
                <a:prstClr val="black"/>
              </a:solidFill>
              <a:latin typeface="Arial" charset="0"/>
              <a:ea typeface="MS PGothic" charset="0"/>
              <a:cs typeface="Arial" charset="0"/>
            </a:endParaRPr>
          </a:p>
          <a:p>
            <a:pPr marL="228600" lvl="0" indent="-2286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prstClr val="black"/>
                </a:solidFill>
                <a:latin typeface="Arial" charset="0"/>
                <a:ea typeface="MS PGothic" charset="0"/>
                <a:cs typeface="Arial" charset="0"/>
              </a:rPr>
              <a:t>See bucket</a:t>
            </a:r>
          </a:p>
          <a:p>
            <a:pPr marL="228600" lvl="0" indent="-228600">
              <a:buFont typeface="Arial" panose="020B0604020202020204" pitchFamily="34" charset="0"/>
              <a:buChar char="•"/>
            </a:pPr>
            <a:endParaRPr lang="en-US" sz="2000" dirty="0">
              <a:solidFill>
                <a:prstClr val="black"/>
              </a:solidFill>
              <a:latin typeface="Arial" charset="0"/>
              <a:ea typeface="MS PGothic" charset="0"/>
              <a:cs typeface="Arial" charset="0"/>
            </a:endParaRPr>
          </a:p>
          <a:p>
            <a:pPr marL="228600" lvl="0" indent="-2286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prstClr val="black"/>
                </a:solidFill>
                <a:latin typeface="Arial" charset="0"/>
                <a:ea typeface="MS PGothic" charset="0"/>
                <a:cs typeface="Arial" charset="0"/>
              </a:rPr>
              <a:t>Upload/download files/directories</a:t>
            </a:r>
          </a:p>
          <a:p>
            <a:pPr marL="228600" lvl="0" indent="-228600">
              <a:buFont typeface="Arial" panose="020B0604020202020204" pitchFamily="34" charset="0"/>
              <a:buChar char="•"/>
            </a:pPr>
            <a:endParaRPr lang="en-US" sz="2000" dirty="0">
              <a:solidFill>
                <a:prstClr val="black"/>
              </a:solidFill>
              <a:latin typeface="Arial" charset="0"/>
              <a:ea typeface="MS PGothic" charset="0"/>
              <a:cs typeface="Arial" charset="0"/>
            </a:endParaRPr>
          </a:p>
          <a:p>
            <a:pPr marL="228600" lvl="0" indent="-2286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prstClr val="black"/>
                </a:solidFill>
                <a:latin typeface="Arial" charset="0"/>
                <a:ea typeface="MS PGothic" charset="0"/>
                <a:cs typeface="Arial" charset="0"/>
              </a:rPr>
              <a:t>Remove files/directories</a:t>
            </a:r>
            <a:endParaRPr lang="en-US" sz="2000" dirty="0">
              <a:solidFill>
                <a:prstClr val="black"/>
              </a:solidFill>
              <a:latin typeface="Arial" charset="0"/>
              <a:ea typeface="MS PGothic" charset="0"/>
              <a:cs typeface="Arial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095999" y="2514719"/>
            <a:ext cx="5936167" cy="224676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342900" lvl="0" indent="-342900">
              <a:buFont typeface="Arial" panose="020B0604020202020204" pitchFamily="34" charset="0"/>
              <a:buChar char="$"/>
            </a:pPr>
            <a:r>
              <a:rPr lang="en-US" sz="2000" dirty="0" smtClean="0">
                <a:latin typeface="Arial" charset="0"/>
                <a:ea typeface="MS PGothic" charset="0"/>
                <a:cs typeface="Arial" charset="0"/>
              </a:rPr>
              <a:t>aws s3 </a:t>
            </a:r>
            <a:r>
              <a:rPr lang="en-US" sz="2000" dirty="0" err="1" smtClean="0">
                <a:latin typeface="Arial" charset="0"/>
                <a:ea typeface="MS PGothic" charset="0"/>
                <a:cs typeface="Arial" charset="0"/>
              </a:rPr>
              <a:t>mb</a:t>
            </a:r>
            <a:r>
              <a:rPr lang="en-US" sz="2000" dirty="0" smtClean="0">
                <a:latin typeface="Arial" charset="0"/>
                <a:ea typeface="MS PGothic" charset="0"/>
                <a:cs typeface="Arial" charset="0"/>
              </a:rPr>
              <a:t> s3://bucket-name</a:t>
            </a:r>
          </a:p>
          <a:p>
            <a:pPr marL="342900" lvl="0" indent="-342900">
              <a:buFont typeface="Arial" panose="020B0604020202020204" pitchFamily="34" charset="0"/>
              <a:buChar char="$"/>
            </a:pPr>
            <a:endParaRPr lang="en-US" sz="2000" dirty="0" smtClean="0">
              <a:latin typeface="Arial" charset="0"/>
              <a:ea typeface="MS PGothic" charset="0"/>
              <a:cs typeface="Arial" charset="0"/>
            </a:endParaRPr>
          </a:p>
          <a:p>
            <a:pPr marL="342900" lvl="0" indent="-342900">
              <a:buFont typeface="Arial" panose="020B0604020202020204" pitchFamily="34" charset="0"/>
              <a:buChar char="$"/>
            </a:pPr>
            <a:r>
              <a:rPr lang="en-US" sz="2000" dirty="0" smtClean="0">
                <a:latin typeface="Arial" charset="0"/>
                <a:ea typeface="MS PGothic" charset="0"/>
                <a:cs typeface="Arial" charset="0"/>
              </a:rPr>
              <a:t>aws s3 ls s3://bucket-name</a:t>
            </a:r>
          </a:p>
          <a:p>
            <a:pPr marL="342900" lvl="0" indent="-342900">
              <a:buFont typeface="Arial" panose="020B0604020202020204" pitchFamily="34" charset="0"/>
              <a:buChar char="$"/>
            </a:pPr>
            <a:endParaRPr lang="en-US" sz="2000" dirty="0">
              <a:latin typeface="Arial" charset="0"/>
              <a:ea typeface="MS PGothic" charset="0"/>
              <a:cs typeface="Arial" charset="0"/>
            </a:endParaRPr>
          </a:p>
          <a:p>
            <a:pPr marL="342900" lvl="0" indent="-342900">
              <a:buFont typeface="Arial" panose="020B0604020202020204" pitchFamily="34" charset="0"/>
              <a:buChar char="$"/>
            </a:pPr>
            <a:r>
              <a:rPr lang="en-US" sz="2000" dirty="0" smtClean="0">
                <a:latin typeface="Arial" charset="0"/>
                <a:ea typeface="MS PGothic" charset="0"/>
                <a:cs typeface="Arial" charset="0"/>
              </a:rPr>
              <a:t>aws s3 </a:t>
            </a:r>
            <a:r>
              <a:rPr lang="en-US" sz="2000" dirty="0" err="1" smtClean="0">
                <a:latin typeface="Arial" charset="0"/>
                <a:ea typeface="MS PGothic" charset="0"/>
                <a:cs typeface="Arial" charset="0"/>
              </a:rPr>
              <a:t>cp</a:t>
            </a:r>
            <a:r>
              <a:rPr lang="en-US" sz="2000" dirty="0" smtClean="0">
                <a:latin typeface="Arial" charset="0"/>
                <a:ea typeface="MS PGothic" charset="0"/>
                <a:cs typeface="Arial" charset="0"/>
              </a:rPr>
              <a:t> [--recursive] </a:t>
            </a:r>
            <a:r>
              <a:rPr lang="en-US" sz="2000" dirty="0" smtClean="0">
                <a:solidFill>
                  <a:srgbClr val="FF0000"/>
                </a:solidFill>
                <a:latin typeface="Arial" charset="0"/>
                <a:ea typeface="MS PGothic" charset="0"/>
                <a:cs typeface="Arial" charset="0"/>
              </a:rPr>
              <a:t>source target</a:t>
            </a:r>
          </a:p>
          <a:p>
            <a:pPr marL="342900" lvl="0" indent="-342900">
              <a:buFont typeface="Arial" panose="020B0604020202020204" pitchFamily="34" charset="0"/>
              <a:buChar char="$"/>
            </a:pPr>
            <a:endParaRPr lang="en-US" sz="2000" dirty="0">
              <a:latin typeface="Arial" charset="0"/>
              <a:ea typeface="MS PGothic" charset="0"/>
              <a:cs typeface="Arial" charset="0"/>
            </a:endParaRPr>
          </a:p>
          <a:p>
            <a:pPr marL="342900" lvl="0" indent="-342900">
              <a:buFont typeface="Arial" panose="020B0604020202020204" pitchFamily="34" charset="0"/>
              <a:buChar char="$"/>
            </a:pPr>
            <a:r>
              <a:rPr lang="en-US" sz="2000" dirty="0" smtClean="0">
                <a:latin typeface="Arial" charset="0"/>
                <a:ea typeface="MS PGothic" charset="0"/>
                <a:cs typeface="Arial" charset="0"/>
              </a:rPr>
              <a:t>aws s3 </a:t>
            </a:r>
            <a:r>
              <a:rPr lang="en-US" sz="2000" dirty="0" err="1" smtClean="0">
                <a:latin typeface="Arial" charset="0"/>
                <a:ea typeface="MS PGothic" charset="0"/>
                <a:cs typeface="Arial" charset="0"/>
              </a:rPr>
              <a:t>rm</a:t>
            </a:r>
            <a:r>
              <a:rPr lang="en-US" sz="2000" dirty="0">
                <a:latin typeface="Arial" charset="0"/>
                <a:ea typeface="MS PGothic" charset="0"/>
                <a:cs typeface="Arial" charset="0"/>
              </a:rPr>
              <a:t> </a:t>
            </a:r>
            <a:r>
              <a:rPr lang="en-US" sz="2000" dirty="0" smtClean="0">
                <a:latin typeface="Arial" charset="0"/>
                <a:ea typeface="MS PGothic" charset="0"/>
                <a:cs typeface="Arial" charset="0"/>
              </a:rPr>
              <a:t>[--recursive] target</a:t>
            </a:r>
          </a:p>
        </p:txBody>
      </p:sp>
      <p:sp>
        <p:nvSpPr>
          <p:cNvPr id="8" name="文本框 10"/>
          <p:cNvSpPr txBox="1"/>
          <p:nvPr/>
        </p:nvSpPr>
        <p:spPr>
          <a:xfrm>
            <a:off x="119061" y="4885767"/>
            <a:ext cx="11953876" cy="105157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CN" sz="2000" dirty="0" smtClean="0">
                <a:solidFill>
                  <a:srgbClr val="FF0000"/>
                </a:solidFill>
                <a:latin typeface="Arial" charset="0"/>
                <a:ea typeface="MS PGothic" charset="0"/>
                <a:cs typeface="Arial" charset="0"/>
              </a:rPr>
              <a:t>Source &amp; target </a:t>
            </a:r>
            <a:r>
              <a:rPr lang="en-US" altLang="zh-CN" sz="2000" dirty="0" smtClean="0">
                <a:latin typeface="Arial" charset="0"/>
                <a:ea typeface="MS PGothic" charset="0"/>
                <a:cs typeface="Arial" charset="0"/>
              </a:rPr>
              <a:t>can be any combination of S3, EC2, Local </a:t>
            </a:r>
            <a:r>
              <a:rPr lang="en-US" altLang="zh-CN" sz="2000" dirty="0" smtClean="0">
                <a:solidFill>
                  <a:srgbClr val="FF0000"/>
                </a:solidFill>
                <a:latin typeface="Arial" charset="0"/>
                <a:ea typeface="MS PGothic" charset="0"/>
                <a:cs typeface="Arial" charset="0"/>
              </a:rPr>
              <a:t>and S3</a:t>
            </a:r>
            <a:r>
              <a:rPr lang="en-US" altLang="zh-CN" sz="2000" dirty="0" smtClean="0">
                <a:latin typeface="Arial" charset="0"/>
                <a:ea typeface="MS PGothic" charset="0"/>
                <a:cs typeface="Arial" charset="0"/>
              </a:rPr>
              <a:t>.</a:t>
            </a: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CN" sz="2000" dirty="0" smtClean="0">
                <a:latin typeface="Arial" charset="0"/>
                <a:ea typeface="MS PGothic" charset="0"/>
                <a:cs typeface="Arial" charset="0"/>
              </a:rPr>
              <a:t>These commands together with </a:t>
            </a:r>
            <a:r>
              <a:rPr lang="en-US" altLang="zh-CN" sz="2000" dirty="0" smtClean="0">
                <a:solidFill>
                  <a:srgbClr val="FF0000"/>
                </a:solidFill>
                <a:latin typeface="Arial" charset="0"/>
                <a:ea typeface="MS PGothic" charset="0"/>
                <a:cs typeface="Arial" charset="0"/>
              </a:rPr>
              <a:t>aws ec2 … </a:t>
            </a:r>
            <a:r>
              <a:rPr lang="en-US" altLang="zh-CN" sz="2000" dirty="0" smtClean="0">
                <a:latin typeface="Arial" charset="0"/>
                <a:ea typeface="MS PGothic" charset="0"/>
                <a:cs typeface="Arial" charset="0"/>
              </a:rPr>
              <a:t>are also applicable in local machines provided you properly install and configure </a:t>
            </a:r>
            <a:r>
              <a:rPr lang="en-US" altLang="zh-CN" sz="2000" dirty="0" err="1" smtClean="0">
                <a:latin typeface="Arial" charset="0"/>
                <a:ea typeface="MS PGothic" charset="0"/>
                <a:cs typeface="Arial" charset="0"/>
              </a:rPr>
              <a:t>awscli</a:t>
            </a:r>
            <a:r>
              <a:rPr lang="en-US" altLang="zh-CN" sz="2000" dirty="0" smtClean="0">
                <a:latin typeface="Arial" charset="0"/>
                <a:ea typeface="MS PGothic" charset="0"/>
                <a:cs typeface="Arial" charset="0"/>
              </a:rPr>
              <a:t>.</a:t>
            </a:r>
            <a:endParaRPr lang="en-US" altLang="zh-CN" sz="2000" dirty="0">
              <a:latin typeface="Arial" charset="0"/>
              <a:ea typeface="MS PGothic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3737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EC2-Instance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2227" y="2442168"/>
            <a:ext cx="731520" cy="7315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877201" y="3216925"/>
            <a:ext cx="1584055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  <a:t>EC2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  <a:t>instance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 Neue"/>
              <a:ea typeface="+mn-ea"/>
              <a:cs typeface="Helvetica Neue"/>
            </a:endParaRPr>
          </a:p>
        </p:txBody>
      </p:sp>
      <p:pic>
        <p:nvPicPr>
          <p:cNvPr id="11" name="Picture 10" descr="S3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0335" y="275247"/>
            <a:ext cx="731520" cy="73152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962779" y="1141751"/>
            <a:ext cx="140139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  <a:t>Amazon S3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 Neue"/>
              <a:ea typeface="+mn-ea"/>
              <a:cs typeface="Helvetica Neue"/>
            </a:endParaRPr>
          </a:p>
        </p:txBody>
      </p:sp>
      <p:pic>
        <p:nvPicPr>
          <p:cNvPr id="13" name="Picture 12" descr="Amazon-Elastic-Block-Storage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1099" y="4531566"/>
            <a:ext cx="731520" cy="731520"/>
          </a:xfrm>
          <a:prstGeom prst="rect">
            <a:avLst/>
          </a:prstGeom>
        </p:spPr>
      </p:pic>
      <p:sp>
        <p:nvSpPr>
          <p:cNvPr id="14" name="TextBox 103"/>
          <p:cNvSpPr txBox="1">
            <a:spLocks noChangeArrowheads="1"/>
          </p:cNvSpPr>
          <p:nvPr/>
        </p:nvSpPr>
        <p:spPr bwMode="auto">
          <a:xfrm>
            <a:off x="1684901" y="5416063"/>
            <a:ext cx="1973334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"/>
                <a:ea typeface="Verdana" pitchFamily="34" charset="0"/>
                <a:cs typeface="Helvetica Neue"/>
              </a:rPr>
              <a:t>Amazon EBS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 Neue"/>
              <a:ea typeface="Verdana" pitchFamily="34" charset="0"/>
              <a:cs typeface="Helvetica Neue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266" y="2574508"/>
            <a:ext cx="1603981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  <a:t>Hardware: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  <a:t>Changeable anytime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 Neue"/>
              <a:ea typeface="+mn-ea"/>
              <a:cs typeface="Helvetica Neue"/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>
            <a:off x="6096000" y="0"/>
            <a:ext cx="0" cy="6339393"/>
          </a:xfrm>
          <a:prstGeom prst="line">
            <a:avLst/>
          </a:prstGeom>
          <a:ln w="19050">
            <a:solidFill>
              <a:srgbClr val="94B5B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071592" y="2728397"/>
            <a:ext cx="1699412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  <a:t>Software: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  <a:t>Replicate AMI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 Neue"/>
              <a:ea typeface="+mn-ea"/>
              <a:cs typeface="Helvetica Neue"/>
            </a:endParaRPr>
          </a:p>
        </p:txBody>
      </p:sp>
      <p:cxnSp>
        <p:nvCxnSpPr>
          <p:cNvPr id="20" name="直接箭头连接符 22"/>
          <p:cNvCxnSpPr>
            <a:stCxn id="3" idx="3"/>
            <a:endCxn id="18" idx="1"/>
          </p:cNvCxnSpPr>
          <p:nvPr/>
        </p:nvCxnSpPr>
        <p:spPr>
          <a:xfrm>
            <a:off x="3043747" y="2807928"/>
            <a:ext cx="1027845" cy="228246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>
            <a:stCxn id="3" idx="1"/>
            <a:endCxn id="15" idx="3"/>
          </p:cNvCxnSpPr>
          <p:nvPr/>
        </p:nvCxnSpPr>
        <p:spPr>
          <a:xfrm flipH="1">
            <a:off x="1615247" y="2807928"/>
            <a:ext cx="696980" cy="228245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2"/>
          <p:cNvCxnSpPr>
            <a:stCxn id="12" idx="2"/>
            <a:endCxn id="3" idx="0"/>
          </p:cNvCxnSpPr>
          <p:nvPr/>
        </p:nvCxnSpPr>
        <p:spPr>
          <a:xfrm>
            <a:off x="2663474" y="1449528"/>
            <a:ext cx="14513" cy="992640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2"/>
          <p:cNvCxnSpPr>
            <a:stCxn id="13" idx="0"/>
            <a:endCxn id="4" idx="2"/>
          </p:cNvCxnSpPr>
          <p:nvPr/>
        </p:nvCxnSpPr>
        <p:spPr>
          <a:xfrm flipH="1" flipV="1">
            <a:off x="2669229" y="3832478"/>
            <a:ext cx="37630" cy="699088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43" descr="EC2-Instance.png"/>
          <p:cNvPicPr>
            <a:picLocks noChangeAspect="1"/>
          </p:cNvPicPr>
          <p:nvPr/>
        </p:nvPicPr>
        <p:blipFill>
          <a:blip r:embed="rId2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3940" y="2442168"/>
            <a:ext cx="731520" cy="731520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8093938" y="3216925"/>
            <a:ext cx="1781034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>
                <a:solidFill>
                  <a:prstClr val="black"/>
                </a:solidFill>
                <a:latin typeface="Helvetica Neue"/>
                <a:cs typeface="Helvetica Neue"/>
              </a:rPr>
              <a:t>h</a:t>
            </a:r>
            <a:r>
              <a:rPr kumimoji="0" lang="en-US" sz="2000" b="0" i="0" u="none" strike="noStrike" kern="1200" cap="none" spc="0" normalizeH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  <a:t>olmes</a:t>
            </a:r>
            <a:endParaRPr kumimoji="0" lang="en-US" sz="2000" b="0" i="0" u="none" strike="noStrike" kern="1200" cap="none" spc="0" normalizeH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 Neue"/>
              <a:ea typeface="+mn-ea"/>
              <a:cs typeface="Helvetica Neue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aseline="0" dirty="0" smtClean="0">
                <a:solidFill>
                  <a:prstClr val="black"/>
                </a:solidFill>
                <a:latin typeface="Helvetica Neue"/>
                <a:cs typeface="Helvetica Neue"/>
              </a:rPr>
              <a:t>burn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 Neue"/>
              <a:ea typeface="+mn-ea"/>
              <a:cs typeface="Helvetica Neue"/>
            </a:endParaRPr>
          </a:p>
        </p:txBody>
      </p:sp>
      <p:pic>
        <p:nvPicPr>
          <p:cNvPr id="46" name="Picture 45" descr="S3.png"/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2048" y="275247"/>
            <a:ext cx="731520" cy="731520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7462468" y="1141750"/>
            <a:ext cx="297068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  <a:t>OneDrive, Dropbox, etc.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 Neue"/>
              <a:ea typeface="+mn-ea"/>
              <a:cs typeface="Helvetica Neue"/>
            </a:endParaRPr>
          </a:p>
        </p:txBody>
      </p:sp>
      <p:pic>
        <p:nvPicPr>
          <p:cNvPr id="48" name="Picture 47" descr="Amazon-Elastic-Block-Storage.png"/>
          <p:cNvPicPr>
            <a:picLocks noChangeAspect="1"/>
          </p:cNvPicPr>
          <p:nvPr/>
        </p:nvPicPr>
        <p:blipFill>
          <a:blip r:embed="rId4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2812" y="4531566"/>
            <a:ext cx="731520" cy="731520"/>
          </a:xfrm>
          <a:prstGeom prst="rect">
            <a:avLst/>
          </a:prstGeom>
        </p:spPr>
      </p:pic>
      <p:sp>
        <p:nvSpPr>
          <p:cNvPr id="49" name="TextBox 103"/>
          <p:cNvSpPr txBox="1">
            <a:spLocks noChangeArrowheads="1"/>
          </p:cNvSpPr>
          <p:nvPr/>
        </p:nvSpPr>
        <p:spPr bwMode="auto">
          <a:xfrm>
            <a:off x="7966614" y="5416063"/>
            <a:ext cx="1973334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"/>
                <a:ea typeface="Verdana" pitchFamily="34" charset="0"/>
                <a:cs typeface="Helvetica Neue"/>
              </a:rPr>
              <a:t>/geos/u73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smtClean="0">
                <a:solidFill>
                  <a:prstClr val="black"/>
                </a:solidFill>
                <a:latin typeface="Helvetica Neue"/>
                <a:ea typeface="Verdana" pitchFamily="34" charset="0"/>
                <a:cs typeface="Helvetica Neue"/>
              </a:rPr>
              <a:t>/geos/d21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"/>
                <a:ea typeface="Verdana" pitchFamily="34" charset="0"/>
                <a:cs typeface="Helvetica Neue"/>
              </a:rPr>
              <a:t>…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 Neue"/>
              <a:ea typeface="Verdana" pitchFamily="34" charset="0"/>
              <a:cs typeface="Helvetica Neue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6292979" y="2574508"/>
            <a:ext cx="1603981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  <a:t>Hardware: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  <a:t>Usually unchangeable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 Neue"/>
              <a:ea typeface="+mn-ea"/>
              <a:cs typeface="Helvetica Neue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0353304" y="2728397"/>
            <a:ext cx="1838695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  <a:t>Software:</a:t>
            </a:r>
          </a:p>
          <a:p>
            <a:pPr lvl="0" algn="ctr"/>
            <a:r>
              <a:rPr lang="en-US" sz="2000" dirty="0" smtClean="0">
                <a:solidFill>
                  <a:prstClr val="black"/>
                </a:solidFill>
                <a:latin typeface="Helvetica Neue"/>
                <a:cs typeface="Helvetica Neue"/>
              </a:rPr>
              <a:t>Install manually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 Neue"/>
              <a:ea typeface="+mn-ea"/>
              <a:cs typeface="Helvetica Neue"/>
            </a:endParaRPr>
          </a:p>
        </p:txBody>
      </p:sp>
      <p:cxnSp>
        <p:nvCxnSpPr>
          <p:cNvPr id="52" name="直接箭头连接符 22"/>
          <p:cNvCxnSpPr>
            <a:stCxn id="44" idx="3"/>
            <a:endCxn id="51" idx="1"/>
          </p:cNvCxnSpPr>
          <p:nvPr/>
        </p:nvCxnSpPr>
        <p:spPr>
          <a:xfrm>
            <a:off x="9325460" y="2807928"/>
            <a:ext cx="1027844" cy="228246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箭头连接符 22"/>
          <p:cNvCxnSpPr>
            <a:stCxn id="44" idx="1"/>
            <a:endCxn id="50" idx="3"/>
          </p:cNvCxnSpPr>
          <p:nvPr/>
        </p:nvCxnSpPr>
        <p:spPr>
          <a:xfrm flipH="1">
            <a:off x="7896960" y="2807928"/>
            <a:ext cx="696980" cy="228245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箭头连接符 22"/>
          <p:cNvCxnSpPr>
            <a:stCxn id="47" idx="2"/>
            <a:endCxn id="44" idx="0"/>
          </p:cNvCxnSpPr>
          <p:nvPr/>
        </p:nvCxnSpPr>
        <p:spPr>
          <a:xfrm>
            <a:off x="8947808" y="1449527"/>
            <a:ext cx="11892" cy="992641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箭头连接符 22"/>
          <p:cNvCxnSpPr>
            <a:stCxn id="48" idx="0"/>
            <a:endCxn id="45" idx="2"/>
          </p:cNvCxnSpPr>
          <p:nvPr/>
        </p:nvCxnSpPr>
        <p:spPr>
          <a:xfrm flipH="1" flipV="1">
            <a:off x="8984455" y="3832478"/>
            <a:ext cx="4117" cy="699088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719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>
                <a:ea typeface="MS PGothic" charset="0"/>
                <a:cs typeface="Arial Bold" charset="0"/>
              </a:rPr>
              <a:t>Access &amp; Use AWS Cloud with a joint account – </a:t>
            </a:r>
            <a:r>
              <a:rPr lang="en-GB" altLang="zh-CN" dirty="0">
                <a:ea typeface="MS PGothic" charset="0"/>
                <a:cs typeface="Arial Bold" charset="0"/>
              </a:rPr>
              <a:t>Basic </a:t>
            </a:r>
            <a:r>
              <a:rPr lang="en-GB" altLang="zh-CN" dirty="0" smtClean="0">
                <a:ea typeface="MS PGothic" charset="0"/>
                <a:cs typeface="Arial Bold" charset="0"/>
              </a:rPr>
              <a:t>Usage – GEOS-</a:t>
            </a:r>
            <a:r>
              <a:rPr lang="en-GB" altLang="zh-CN" dirty="0" err="1" smtClean="0">
                <a:ea typeface="MS PGothic" charset="0"/>
                <a:cs typeface="Arial Bold" charset="0"/>
              </a:rPr>
              <a:t>Chem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838199" y="1779587"/>
            <a:ext cx="11193967" cy="5078413"/>
          </a:xfrm>
          <a:noFill/>
        </p:spPr>
        <p:txBody>
          <a:bodyPr numCol="1">
            <a:noAutofit/>
          </a:bodyPr>
          <a:lstStyle/>
          <a:p>
            <a:pPr marL="0" indent="0">
              <a:buNone/>
            </a:pPr>
            <a:r>
              <a:rPr lang="en-US" sz="3200" dirty="0" smtClean="0">
                <a:latin typeface="Arial" charset="0"/>
                <a:ea typeface="MS PGothic" charset="0"/>
                <a:cs typeface="Arial" charset="0"/>
              </a:rPr>
              <a:t>Get source code and checkout model versions</a:t>
            </a:r>
          </a:p>
          <a:p>
            <a:pPr lvl="0">
              <a:lnSpc>
                <a:spcPct val="100000"/>
              </a:lnSpc>
              <a:spcBef>
                <a:spcPts val="0"/>
              </a:spcBef>
            </a:pPr>
            <a:endParaRPr lang="en-US" altLang="zh-CN" sz="2000" dirty="0" smtClean="0">
              <a:solidFill>
                <a:prstClr val="black"/>
              </a:solidFill>
              <a:latin typeface="Arial" charset="0"/>
              <a:ea typeface="MS PGothic" charset="0"/>
              <a:cs typeface="Arial" charset="0"/>
            </a:endParaRPr>
          </a:p>
        </p:txBody>
      </p:sp>
      <p:sp>
        <p:nvSpPr>
          <p:cNvPr id="13" name="Rectangle 4"/>
          <p:cNvSpPr/>
          <p:nvPr/>
        </p:nvSpPr>
        <p:spPr>
          <a:xfrm>
            <a:off x="838198" y="2519392"/>
            <a:ext cx="3599987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0" indent="-228600">
              <a:buFont typeface="Arial" panose="020B0604020202020204" pitchFamily="34" charset="0"/>
              <a:buChar char="•"/>
            </a:pPr>
            <a:r>
              <a:rPr lang="en-US" altLang="zh-CN" sz="2000" dirty="0" smtClean="0">
                <a:solidFill>
                  <a:prstClr val="black"/>
                </a:solidFill>
                <a:latin typeface="Arial" charset="0"/>
                <a:ea typeface="MS PGothic" charset="0"/>
                <a:cs typeface="Arial" charset="0"/>
              </a:rPr>
              <a:t>Make a separate folder</a:t>
            </a:r>
          </a:p>
          <a:p>
            <a:pPr marL="228600" lvl="0" indent="-228600">
              <a:buFont typeface="Arial" panose="020B0604020202020204" pitchFamily="34" charset="0"/>
              <a:buChar char="•"/>
            </a:pPr>
            <a:endParaRPr lang="en-US" sz="2000" dirty="0" smtClean="0">
              <a:solidFill>
                <a:prstClr val="black"/>
              </a:solidFill>
              <a:latin typeface="Arial" charset="0"/>
              <a:ea typeface="MS PGothic" charset="0"/>
              <a:cs typeface="Arial" charset="0"/>
            </a:endParaRPr>
          </a:p>
          <a:p>
            <a:pPr marL="228600" lvl="0" indent="-2286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prstClr val="black"/>
                </a:solidFill>
                <a:latin typeface="Arial" charset="0"/>
                <a:ea typeface="MS PGothic" charset="0"/>
                <a:cs typeface="Arial" charset="0"/>
              </a:rPr>
              <a:t>Enter that folder</a:t>
            </a:r>
          </a:p>
          <a:p>
            <a:pPr marL="228600" lvl="0" indent="-228600">
              <a:buFont typeface="Arial" panose="020B0604020202020204" pitchFamily="34" charset="0"/>
              <a:buChar char="•"/>
            </a:pPr>
            <a:endParaRPr lang="en-US" sz="2000" dirty="0">
              <a:solidFill>
                <a:prstClr val="black"/>
              </a:solidFill>
              <a:latin typeface="Arial" charset="0"/>
              <a:ea typeface="MS PGothic" charset="0"/>
              <a:cs typeface="Arial" charset="0"/>
            </a:endParaRPr>
          </a:p>
          <a:p>
            <a:pPr marL="228600" lvl="0" indent="-2286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prstClr val="black"/>
                </a:solidFill>
                <a:latin typeface="Arial" charset="0"/>
                <a:ea typeface="MS PGothic" charset="0"/>
                <a:cs typeface="Arial" charset="0"/>
              </a:rPr>
              <a:t>Download GEOS-</a:t>
            </a:r>
            <a:r>
              <a:rPr lang="en-US" sz="2000" dirty="0" err="1" smtClean="0">
                <a:solidFill>
                  <a:prstClr val="black"/>
                </a:solidFill>
                <a:latin typeface="Arial" charset="0"/>
                <a:ea typeface="MS PGothic" charset="0"/>
                <a:cs typeface="Arial" charset="0"/>
              </a:rPr>
              <a:t>Chem</a:t>
            </a:r>
            <a:r>
              <a:rPr lang="en-US" sz="2000" dirty="0" smtClean="0">
                <a:solidFill>
                  <a:prstClr val="black"/>
                </a:solidFill>
                <a:latin typeface="Arial" charset="0"/>
                <a:ea typeface="MS PGothic" charset="0"/>
                <a:cs typeface="Arial" charset="0"/>
              </a:rPr>
              <a:t> source code &amp; Unit tester</a:t>
            </a:r>
          </a:p>
          <a:p>
            <a:pPr marL="228600" lvl="0" indent="-228600">
              <a:buFont typeface="Arial" panose="020B0604020202020204" pitchFamily="34" charset="0"/>
              <a:buChar char="•"/>
            </a:pPr>
            <a:endParaRPr lang="en-US" sz="2000" dirty="0">
              <a:solidFill>
                <a:prstClr val="black"/>
              </a:solidFill>
              <a:latin typeface="Arial" charset="0"/>
              <a:ea typeface="MS PGothic" charset="0"/>
              <a:cs typeface="Arial" charset="0"/>
            </a:endParaRPr>
          </a:p>
          <a:p>
            <a:pPr marL="228600" lvl="0" indent="-228600">
              <a:buFont typeface="Arial" panose="020B0604020202020204" pitchFamily="34" charset="0"/>
              <a:buChar char="•"/>
            </a:pPr>
            <a:endParaRPr lang="en-US" sz="2000" dirty="0" smtClean="0">
              <a:solidFill>
                <a:prstClr val="black"/>
              </a:solidFill>
              <a:latin typeface="Arial" charset="0"/>
              <a:ea typeface="MS PGothic" charset="0"/>
              <a:cs typeface="Arial" charset="0"/>
            </a:endParaRPr>
          </a:p>
          <a:p>
            <a:pPr marL="228600" lvl="0" indent="-2286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prstClr val="black"/>
                </a:solidFill>
                <a:latin typeface="Arial" charset="0"/>
                <a:ea typeface="MS PGothic" charset="0"/>
                <a:cs typeface="Arial" charset="0"/>
              </a:rPr>
              <a:t>Do version control if needed</a:t>
            </a:r>
            <a:endParaRPr lang="en-US" sz="2000" dirty="0">
              <a:solidFill>
                <a:prstClr val="black"/>
              </a:solidFill>
              <a:latin typeface="Arial" charset="0"/>
              <a:ea typeface="MS PGothic" charset="0"/>
              <a:cs typeface="Arial" charset="0"/>
            </a:endParaRPr>
          </a:p>
        </p:txBody>
      </p:sp>
      <p:sp>
        <p:nvSpPr>
          <p:cNvPr id="14" name="Rectangle 5"/>
          <p:cNvSpPr/>
          <p:nvPr/>
        </p:nvSpPr>
        <p:spPr>
          <a:xfrm>
            <a:off x="4438185" y="2514719"/>
            <a:ext cx="7593981" cy="378565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342900" lvl="0" indent="-342900">
              <a:buFont typeface="Arial" panose="020B0604020202020204" pitchFamily="34" charset="0"/>
              <a:buChar char="$"/>
            </a:pPr>
            <a:r>
              <a:rPr lang="en-US" sz="2000" dirty="0">
                <a:latin typeface="Arial" charset="0"/>
                <a:ea typeface="MS PGothic" charset="0"/>
                <a:cs typeface="Arial" charset="0"/>
              </a:rPr>
              <a:t>m</a:t>
            </a:r>
            <a:r>
              <a:rPr lang="en-US" sz="2000" dirty="0" smtClean="0">
                <a:latin typeface="Arial" charset="0"/>
                <a:ea typeface="MS PGothic" charset="0"/>
                <a:cs typeface="Arial" charset="0"/>
              </a:rPr>
              <a:t>kdir ~/GC</a:t>
            </a:r>
          </a:p>
          <a:p>
            <a:pPr marL="342900" lvl="0" indent="-342900">
              <a:buFont typeface="Arial" panose="020B0604020202020204" pitchFamily="34" charset="0"/>
              <a:buChar char="$"/>
            </a:pPr>
            <a:endParaRPr lang="en-US" sz="2000" dirty="0" smtClean="0">
              <a:latin typeface="Arial" charset="0"/>
              <a:ea typeface="MS PGothic" charset="0"/>
              <a:cs typeface="Arial" charset="0"/>
            </a:endParaRPr>
          </a:p>
          <a:p>
            <a:pPr marL="342900" lvl="0" indent="-342900">
              <a:buFont typeface="Arial" panose="020B0604020202020204" pitchFamily="34" charset="0"/>
              <a:buChar char="$"/>
            </a:pPr>
            <a:r>
              <a:rPr lang="en-US" sz="2000" dirty="0">
                <a:latin typeface="Arial" charset="0"/>
                <a:ea typeface="MS PGothic" charset="0"/>
                <a:cs typeface="Arial" charset="0"/>
              </a:rPr>
              <a:t>c</a:t>
            </a:r>
            <a:r>
              <a:rPr lang="en-US" sz="2000" dirty="0" smtClean="0">
                <a:latin typeface="Arial" charset="0"/>
                <a:ea typeface="MS PGothic" charset="0"/>
                <a:cs typeface="Arial" charset="0"/>
              </a:rPr>
              <a:t>d ~/GC</a:t>
            </a:r>
          </a:p>
          <a:p>
            <a:pPr marL="342900" lvl="0" indent="-342900">
              <a:buFont typeface="Arial" panose="020B0604020202020204" pitchFamily="34" charset="0"/>
              <a:buChar char="$"/>
            </a:pPr>
            <a:endParaRPr lang="en-US" sz="2000" dirty="0">
              <a:latin typeface="Arial" charset="0"/>
              <a:ea typeface="MS PGothic" charset="0"/>
              <a:cs typeface="Arial" charset="0"/>
            </a:endParaRPr>
          </a:p>
          <a:p>
            <a:pPr marL="342900" lvl="0" indent="-342900">
              <a:buFont typeface="Arial" panose="020B0604020202020204" pitchFamily="34" charset="0"/>
              <a:buChar char="$"/>
            </a:pPr>
            <a:r>
              <a:rPr lang="fr-FR" sz="2000" dirty="0">
                <a:latin typeface="Arial" charset="0"/>
                <a:ea typeface="MS PGothic" charset="0"/>
                <a:cs typeface="Arial" charset="0"/>
              </a:rPr>
              <a:t>git clone https://github.com/geoschem/geos-chem </a:t>
            </a:r>
            <a:r>
              <a:rPr lang="fr-FR" sz="2000" dirty="0" smtClean="0">
                <a:latin typeface="Arial" charset="0"/>
                <a:ea typeface="MS PGothic" charset="0"/>
                <a:cs typeface="Arial" charset="0"/>
              </a:rPr>
              <a:t>Code.GC</a:t>
            </a:r>
          </a:p>
          <a:p>
            <a:pPr marL="342900" lvl="0" indent="-342900">
              <a:buFont typeface="Arial" panose="020B0604020202020204" pitchFamily="34" charset="0"/>
              <a:buChar char="$"/>
            </a:pPr>
            <a:r>
              <a:rPr lang="nb-NO" sz="2000" dirty="0">
                <a:latin typeface="Arial" charset="0"/>
                <a:ea typeface="MS PGothic" charset="0"/>
                <a:cs typeface="Arial" charset="0"/>
              </a:rPr>
              <a:t>git clone https://github.com/geoschem/geos-chem-unittest.git </a:t>
            </a:r>
            <a:r>
              <a:rPr lang="nb-NO" sz="2000" dirty="0" smtClean="0">
                <a:latin typeface="Arial" charset="0"/>
                <a:ea typeface="MS PGothic" charset="0"/>
                <a:cs typeface="Arial" charset="0"/>
              </a:rPr>
              <a:t>UT</a:t>
            </a:r>
          </a:p>
          <a:p>
            <a:pPr marL="342900" lvl="0" indent="-342900">
              <a:buFont typeface="Arial" panose="020B0604020202020204" pitchFamily="34" charset="0"/>
              <a:buChar char="$"/>
            </a:pPr>
            <a:endParaRPr lang="en-US" sz="2000" dirty="0" smtClean="0">
              <a:latin typeface="Arial" charset="0"/>
              <a:ea typeface="MS PGothic" charset="0"/>
              <a:cs typeface="Arial" charset="0"/>
            </a:endParaRPr>
          </a:p>
          <a:p>
            <a:pPr marL="342900" lvl="0" indent="-342900">
              <a:buFont typeface="Arial" panose="020B0604020202020204" pitchFamily="34" charset="0"/>
              <a:buChar char="$"/>
            </a:pPr>
            <a:r>
              <a:rPr lang="en-US" sz="2000" dirty="0">
                <a:latin typeface="Arial" charset="0"/>
                <a:ea typeface="MS PGothic" charset="0"/>
                <a:cs typeface="Arial" charset="0"/>
              </a:rPr>
              <a:t>cd </a:t>
            </a:r>
            <a:r>
              <a:rPr lang="en-US" sz="2000" dirty="0" err="1" smtClean="0">
                <a:latin typeface="Arial" charset="0"/>
                <a:ea typeface="MS PGothic" charset="0"/>
                <a:cs typeface="Arial" charset="0"/>
              </a:rPr>
              <a:t>Code.GC</a:t>
            </a:r>
            <a:r>
              <a:rPr lang="en-US" sz="2000" dirty="0">
                <a:latin typeface="Arial" charset="0"/>
                <a:ea typeface="MS PGothic" charset="0"/>
                <a:cs typeface="Arial" charset="0"/>
              </a:rPr>
              <a:t> </a:t>
            </a:r>
            <a:r>
              <a:rPr lang="en-US" sz="2000" dirty="0" smtClean="0">
                <a:latin typeface="Arial" charset="0"/>
                <a:ea typeface="MS PGothic" charset="0"/>
                <a:cs typeface="Arial" charset="0"/>
              </a:rPr>
              <a:t>(UT)</a:t>
            </a:r>
          </a:p>
          <a:p>
            <a:pPr marL="342900" lvl="0" indent="-342900">
              <a:buFont typeface="Arial" panose="020B0604020202020204" pitchFamily="34" charset="0"/>
              <a:buChar char="$"/>
            </a:pPr>
            <a:r>
              <a:rPr lang="en-US" sz="2000" dirty="0" smtClean="0">
                <a:latin typeface="Arial" charset="0"/>
                <a:ea typeface="MS PGothic" charset="0"/>
                <a:cs typeface="Arial" charset="0"/>
              </a:rPr>
              <a:t>git </a:t>
            </a:r>
            <a:r>
              <a:rPr lang="en-US" sz="2000" dirty="0">
                <a:latin typeface="Arial" charset="0"/>
                <a:ea typeface="MS PGothic" charset="0"/>
                <a:cs typeface="Arial" charset="0"/>
              </a:rPr>
              <a:t>log --tags --simplify-by-decoration --pretty="format:%ci %d</a:t>
            </a:r>
            <a:r>
              <a:rPr lang="en-US" sz="2000" dirty="0" smtClean="0">
                <a:latin typeface="Arial" charset="0"/>
                <a:ea typeface="MS PGothic" charset="0"/>
                <a:cs typeface="Arial" charset="0"/>
              </a:rPr>
              <a:t>“</a:t>
            </a:r>
          </a:p>
          <a:p>
            <a:pPr marL="342900" lvl="0" indent="-342900">
              <a:buFont typeface="Arial" panose="020B0604020202020204" pitchFamily="34" charset="0"/>
              <a:buChar char="$"/>
            </a:pPr>
            <a:r>
              <a:rPr lang="en-US" sz="2000" dirty="0">
                <a:latin typeface="Arial" charset="0"/>
                <a:ea typeface="MS PGothic" charset="0"/>
                <a:cs typeface="Arial" charset="0"/>
              </a:rPr>
              <a:t>git checkout 12.1.0; git </a:t>
            </a:r>
            <a:r>
              <a:rPr lang="en-US" sz="2000" dirty="0" smtClean="0">
                <a:latin typeface="Arial" charset="0"/>
                <a:ea typeface="MS PGothic" charset="0"/>
                <a:cs typeface="Arial" charset="0"/>
              </a:rPr>
              <a:t>branch</a:t>
            </a:r>
          </a:p>
          <a:p>
            <a:pPr marL="342900" lvl="0" indent="-342900">
              <a:buFont typeface="Arial" panose="020B0604020202020204" pitchFamily="34" charset="0"/>
              <a:buChar char="$"/>
            </a:pPr>
            <a:r>
              <a:rPr lang="en-US" sz="2000" dirty="0">
                <a:latin typeface="Arial" charset="0"/>
                <a:ea typeface="MS PGothic" charset="0"/>
                <a:cs typeface="Arial" charset="0"/>
              </a:rPr>
              <a:t>git checkout master</a:t>
            </a:r>
          </a:p>
        </p:txBody>
      </p:sp>
    </p:spTree>
    <p:extLst>
      <p:ext uri="{BB962C8B-B14F-4D97-AF65-F5344CB8AC3E}">
        <p14:creationId xmlns:p14="http://schemas.microsoft.com/office/powerpoint/2010/main" val="1338401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>
                <a:ea typeface="MS PGothic" charset="0"/>
                <a:cs typeface="Arial Bold" charset="0"/>
              </a:rPr>
              <a:t>Access &amp; Use AWS Cloud with a joint account – </a:t>
            </a:r>
            <a:r>
              <a:rPr lang="en-GB" altLang="zh-CN" dirty="0">
                <a:ea typeface="MS PGothic" charset="0"/>
                <a:cs typeface="Arial Bold" charset="0"/>
              </a:rPr>
              <a:t>Basic </a:t>
            </a:r>
            <a:r>
              <a:rPr lang="en-GB" altLang="zh-CN" dirty="0" smtClean="0">
                <a:ea typeface="MS PGothic" charset="0"/>
                <a:cs typeface="Arial Bold" charset="0"/>
              </a:rPr>
              <a:t>Usage – GEOS-</a:t>
            </a:r>
            <a:r>
              <a:rPr lang="en-GB" altLang="zh-CN" dirty="0" err="1" smtClean="0">
                <a:ea typeface="MS PGothic" charset="0"/>
                <a:cs typeface="Arial Bold" charset="0"/>
              </a:rPr>
              <a:t>Chem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838199" y="1779587"/>
            <a:ext cx="11193967" cy="4286703"/>
          </a:xfrm>
        </p:spPr>
        <p:txBody>
          <a:bodyPr numCol="1">
            <a:noAutofit/>
          </a:bodyPr>
          <a:lstStyle/>
          <a:p>
            <a:pPr marL="0" indent="0">
              <a:buNone/>
            </a:pPr>
            <a:r>
              <a:rPr lang="en-US" sz="3200" dirty="0" smtClean="0">
                <a:latin typeface="Arial" charset="0"/>
                <a:ea typeface="MS PGothic" charset="0"/>
                <a:cs typeface="Arial" charset="0"/>
              </a:rPr>
              <a:t>Configure unit tester and generate run directory</a:t>
            </a:r>
          </a:p>
          <a:p>
            <a:pPr lvl="0">
              <a:lnSpc>
                <a:spcPct val="100000"/>
              </a:lnSpc>
              <a:spcBef>
                <a:spcPts val="0"/>
              </a:spcBef>
            </a:pPr>
            <a:endParaRPr lang="en-US" altLang="zh-CN" sz="2000" dirty="0" smtClean="0">
              <a:solidFill>
                <a:prstClr val="black"/>
              </a:solidFill>
              <a:latin typeface="Arial" charset="0"/>
              <a:ea typeface="MS PGothic" charset="0"/>
              <a:cs typeface="Arial" charset="0"/>
            </a:endParaRPr>
          </a:p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n-US" altLang="zh-CN" sz="2000" dirty="0" smtClean="0">
                <a:solidFill>
                  <a:prstClr val="black"/>
                </a:solidFill>
                <a:latin typeface="Arial" charset="0"/>
                <a:ea typeface="MS PGothic" charset="0"/>
                <a:cs typeface="Arial" charset="0"/>
              </a:rPr>
              <a:t>Change GCGRID_ROOT</a:t>
            </a:r>
          </a:p>
          <a:p>
            <a:pPr lvl="0">
              <a:lnSpc>
                <a:spcPct val="100000"/>
              </a:lnSpc>
              <a:spcBef>
                <a:spcPts val="0"/>
              </a:spcBef>
            </a:pPr>
            <a:endParaRPr lang="en-US" sz="2000" dirty="0">
              <a:solidFill>
                <a:prstClr val="black"/>
              </a:solidFill>
              <a:latin typeface="Arial" charset="0"/>
              <a:ea typeface="MS PGothic" charset="0"/>
              <a:cs typeface="Arial" charset="0"/>
            </a:endParaRPr>
          </a:p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n-US" sz="2000" dirty="0" smtClean="0">
                <a:solidFill>
                  <a:prstClr val="black"/>
                </a:solidFill>
                <a:latin typeface="Arial" charset="0"/>
                <a:ea typeface="MS PGothic" charset="0"/>
                <a:cs typeface="Arial" charset="0"/>
              </a:rPr>
              <a:t>Change DATA_ROOT</a:t>
            </a:r>
          </a:p>
          <a:p>
            <a:pPr lvl="0">
              <a:lnSpc>
                <a:spcPct val="100000"/>
              </a:lnSpc>
              <a:spcBef>
                <a:spcPts val="0"/>
              </a:spcBef>
            </a:pPr>
            <a:endParaRPr lang="en-US" sz="2000" dirty="0">
              <a:solidFill>
                <a:prstClr val="black"/>
              </a:solidFill>
              <a:latin typeface="Arial" charset="0"/>
              <a:ea typeface="MS PGothic" charset="0"/>
              <a:cs typeface="Arial" charset="0"/>
            </a:endParaRPr>
          </a:p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n-US" sz="2000" dirty="0" smtClean="0">
                <a:solidFill>
                  <a:prstClr val="black"/>
                </a:solidFill>
                <a:latin typeface="Arial" charset="0"/>
                <a:ea typeface="MS PGothic" charset="0"/>
                <a:cs typeface="Arial" charset="0"/>
              </a:rPr>
              <a:t>Change UT_TEST_ROOT</a:t>
            </a:r>
          </a:p>
          <a:p>
            <a:pPr lvl="0">
              <a:lnSpc>
                <a:spcPct val="100000"/>
              </a:lnSpc>
              <a:spcBef>
                <a:spcPts val="0"/>
              </a:spcBef>
            </a:pPr>
            <a:endParaRPr lang="en-US" sz="2000" dirty="0">
              <a:solidFill>
                <a:prstClr val="black"/>
              </a:solidFill>
              <a:latin typeface="Arial" charset="0"/>
              <a:ea typeface="MS PGothic" charset="0"/>
              <a:cs typeface="Arial" charset="0"/>
            </a:endParaRPr>
          </a:p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n-US" sz="2000" dirty="0" smtClean="0">
                <a:solidFill>
                  <a:prstClr val="black"/>
                </a:solidFill>
                <a:latin typeface="Arial" charset="0"/>
                <a:ea typeface="MS PGothic" charset="0"/>
                <a:cs typeface="Arial" charset="0"/>
              </a:rPr>
              <a:t>Change COPY_PATH</a:t>
            </a:r>
          </a:p>
          <a:p>
            <a:pPr lvl="0">
              <a:lnSpc>
                <a:spcPct val="100000"/>
              </a:lnSpc>
              <a:spcBef>
                <a:spcPts val="0"/>
              </a:spcBef>
            </a:pPr>
            <a:endParaRPr lang="en-US" sz="2000" dirty="0">
              <a:solidFill>
                <a:prstClr val="black"/>
              </a:solidFill>
              <a:latin typeface="Arial" charset="0"/>
              <a:ea typeface="MS PGothic" charset="0"/>
              <a:cs typeface="Arial" charset="0"/>
            </a:endParaRPr>
          </a:p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n-US" sz="2000" dirty="0" smtClean="0">
                <a:solidFill>
                  <a:prstClr val="black"/>
                </a:solidFill>
                <a:latin typeface="Arial" charset="0"/>
                <a:ea typeface="MS PGothic" charset="0"/>
                <a:cs typeface="Arial" charset="0"/>
              </a:rPr>
              <a:t>Un-comment the desired run directory</a:t>
            </a:r>
          </a:p>
          <a:p>
            <a:pPr lvl="0">
              <a:lnSpc>
                <a:spcPct val="100000"/>
              </a:lnSpc>
              <a:spcBef>
                <a:spcPts val="0"/>
              </a:spcBef>
            </a:pPr>
            <a:endParaRPr lang="en-US" sz="2000" dirty="0">
              <a:solidFill>
                <a:prstClr val="black"/>
              </a:solidFill>
              <a:latin typeface="Arial" charset="0"/>
              <a:ea typeface="MS PGothic" charset="0"/>
              <a:cs typeface="Arial" charset="0"/>
            </a:endParaRPr>
          </a:p>
          <a:p>
            <a:pPr lvl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$"/>
            </a:pPr>
            <a:r>
              <a:rPr lang="en-US" sz="2000" dirty="0">
                <a:solidFill>
                  <a:prstClr val="black"/>
                </a:solidFill>
                <a:latin typeface="Arial" charset="0"/>
                <a:ea typeface="MS PGothic" charset="0"/>
                <a:cs typeface="Arial" charset="0"/>
              </a:rPr>
              <a:t>./</a:t>
            </a:r>
            <a:r>
              <a:rPr lang="en-US" sz="2000" dirty="0" err="1">
                <a:solidFill>
                  <a:prstClr val="black"/>
                </a:solidFill>
                <a:latin typeface="Arial" charset="0"/>
                <a:ea typeface="MS PGothic" charset="0"/>
                <a:cs typeface="Arial" charset="0"/>
              </a:rPr>
              <a:t>gcCopyRunDirs</a:t>
            </a:r>
            <a:endParaRPr lang="en-US" sz="2000" dirty="0" smtClean="0">
              <a:solidFill>
                <a:prstClr val="black"/>
              </a:solidFill>
              <a:latin typeface="Arial" charset="0"/>
              <a:ea typeface="MS PGothic" charset="0"/>
              <a:cs typeface="Arial" charset="0"/>
            </a:endParaRPr>
          </a:p>
        </p:txBody>
      </p:sp>
      <p:cxnSp>
        <p:nvCxnSpPr>
          <p:cNvPr id="28" name="直接箭头连接符 11"/>
          <p:cNvCxnSpPr/>
          <p:nvPr/>
        </p:nvCxnSpPr>
        <p:spPr>
          <a:xfrm>
            <a:off x="3969834" y="2709746"/>
            <a:ext cx="2587083" cy="2230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11"/>
          <p:cNvCxnSpPr/>
          <p:nvPr/>
        </p:nvCxnSpPr>
        <p:spPr>
          <a:xfrm flipV="1">
            <a:off x="3657600" y="2888166"/>
            <a:ext cx="2899317" cy="40144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11"/>
          <p:cNvCxnSpPr/>
          <p:nvPr/>
        </p:nvCxnSpPr>
        <p:spPr>
          <a:xfrm flipV="1">
            <a:off x="4125951" y="3662208"/>
            <a:ext cx="2476019" cy="26302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箭头连接符 11"/>
          <p:cNvCxnSpPr/>
          <p:nvPr/>
        </p:nvCxnSpPr>
        <p:spPr>
          <a:xfrm flipV="1">
            <a:off x="3657600" y="4427034"/>
            <a:ext cx="2899317" cy="12266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箭头连接符 11"/>
          <p:cNvCxnSpPr/>
          <p:nvPr/>
        </p:nvCxnSpPr>
        <p:spPr>
          <a:xfrm>
            <a:off x="5452946" y="5185317"/>
            <a:ext cx="1149024" cy="125357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图片 4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1970" y="2432767"/>
            <a:ext cx="5590030" cy="4425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743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>
                <a:ea typeface="MS PGothic" charset="0"/>
                <a:cs typeface="Arial Bold" charset="0"/>
              </a:rPr>
              <a:t>Access &amp; Use AWS Cloud with a joint account – </a:t>
            </a:r>
            <a:r>
              <a:rPr lang="en-GB" altLang="zh-CN" dirty="0">
                <a:ea typeface="MS PGothic" charset="0"/>
                <a:cs typeface="Arial Bold" charset="0"/>
              </a:rPr>
              <a:t>Basic </a:t>
            </a:r>
            <a:r>
              <a:rPr lang="en-GB" altLang="zh-CN" dirty="0" smtClean="0">
                <a:ea typeface="MS PGothic" charset="0"/>
                <a:cs typeface="Arial Bold" charset="0"/>
              </a:rPr>
              <a:t>Usage – GEOS-</a:t>
            </a:r>
            <a:r>
              <a:rPr lang="en-GB" altLang="zh-CN" dirty="0" err="1" smtClean="0">
                <a:ea typeface="MS PGothic" charset="0"/>
                <a:cs typeface="Arial Bold" charset="0"/>
              </a:rPr>
              <a:t>Chem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838199" y="1779587"/>
            <a:ext cx="11193967" cy="4286703"/>
          </a:xfrm>
        </p:spPr>
        <p:txBody>
          <a:bodyPr numCol="1">
            <a:noAutofit/>
          </a:bodyPr>
          <a:lstStyle/>
          <a:p>
            <a:pPr marL="0" indent="0">
              <a:buNone/>
            </a:pPr>
            <a:r>
              <a:rPr lang="en-US" sz="3200" dirty="0" smtClean="0">
                <a:latin typeface="Arial" charset="0"/>
                <a:ea typeface="MS PGothic" charset="0"/>
                <a:cs typeface="Arial" charset="0"/>
              </a:rPr>
              <a:t>Configure </a:t>
            </a:r>
            <a:r>
              <a:rPr lang="en-US" sz="3200" dirty="0" err="1" smtClean="0">
                <a:latin typeface="Arial" charset="0"/>
                <a:ea typeface="MS PGothic" charset="0"/>
                <a:cs typeface="Arial" charset="0"/>
              </a:rPr>
              <a:t>Makefile</a:t>
            </a:r>
            <a:r>
              <a:rPr lang="en-US" sz="3200" dirty="0" smtClean="0">
                <a:latin typeface="Arial" charset="0"/>
                <a:ea typeface="MS PGothic" charset="0"/>
                <a:cs typeface="Arial" charset="0"/>
              </a:rPr>
              <a:t> and Compile the source code</a:t>
            </a:r>
          </a:p>
          <a:p>
            <a:pPr lvl="0">
              <a:lnSpc>
                <a:spcPct val="100000"/>
              </a:lnSpc>
              <a:spcBef>
                <a:spcPts val="0"/>
              </a:spcBef>
            </a:pPr>
            <a:endParaRPr lang="en-US" altLang="zh-CN" sz="2000" dirty="0" smtClean="0">
              <a:solidFill>
                <a:prstClr val="black"/>
              </a:solidFill>
              <a:latin typeface="Arial" charset="0"/>
              <a:ea typeface="MS PGothic" charset="0"/>
              <a:cs typeface="Arial" charset="0"/>
            </a:endParaRPr>
          </a:p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n-US" altLang="zh-CN" sz="2000" dirty="0" smtClean="0">
                <a:solidFill>
                  <a:prstClr val="black"/>
                </a:solidFill>
                <a:latin typeface="Arial" charset="0"/>
                <a:ea typeface="MS PGothic" charset="0"/>
                <a:cs typeface="Arial" charset="0"/>
              </a:rPr>
              <a:t>Change source code path</a:t>
            </a:r>
          </a:p>
          <a:p>
            <a:pPr lvl="0">
              <a:lnSpc>
                <a:spcPct val="100000"/>
              </a:lnSpc>
              <a:spcBef>
                <a:spcPts val="0"/>
              </a:spcBef>
            </a:pPr>
            <a:endParaRPr lang="en-US" sz="2000" dirty="0" smtClean="0">
              <a:solidFill>
                <a:prstClr val="black"/>
              </a:solidFill>
              <a:latin typeface="Arial" charset="0"/>
              <a:ea typeface="MS PGothic" charset="0"/>
              <a:cs typeface="Arial" charset="0"/>
            </a:endParaRPr>
          </a:p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n-US" sz="2000" dirty="0" smtClean="0">
                <a:solidFill>
                  <a:prstClr val="black"/>
                </a:solidFill>
                <a:latin typeface="Arial" charset="0"/>
                <a:ea typeface="MS PGothic" charset="0"/>
                <a:cs typeface="Arial" charset="0"/>
              </a:rPr>
              <a:t>Compile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#"/>
            </a:pPr>
            <a:r>
              <a:rPr lang="en-US" altLang="zh-CN" sz="2000" dirty="0" smtClean="0">
                <a:solidFill>
                  <a:prstClr val="black"/>
                </a:solidFill>
                <a:latin typeface="Arial" charset="0"/>
                <a:ea typeface="MS PGothic" charset="0"/>
                <a:cs typeface="Arial" charset="0"/>
              </a:rPr>
              <a:t>Remove all pre-compiled ones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#"/>
            </a:pPr>
            <a:r>
              <a:rPr lang="en-US" sz="2000" dirty="0" smtClean="0">
                <a:solidFill>
                  <a:prstClr val="black"/>
                </a:solidFill>
                <a:latin typeface="Arial" charset="0"/>
                <a:ea typeface="MS PGothic" charset="0"/>
                <a:cs typeface="Arial" charset="0"/>
              </a:rPr>
              <a:t>-j4 denotes 4 jobs simultaneously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#"/>
            </a:pPr>
            <a:r>
              <a:rPr lang="en-US" sz="2000" dirty="0" err="1">
                <a:solidFill>
                  <a:prstClr val="black"/>
                </a:solidFill>
                <a:latin typeface="Arial" charset="0"/>
                <a:ea typeface="MS PGothic" charset="0"/>
                <a:cs typeface="Arial" charset="0"/>
              </a:rPr>
              <a:t>m</a:t>
            </a:r>
            <a:r>
              <a:rPr lang="en-US" sz="2000" dirty="0" err="1" smtClean="0">
                <a:solidFill>
                  <a:prstClr val="black"/>
                </a:solidFill>
                <a:latin typeface="Arial" charset="0"/>
                <a:ea typeface="MS PGothic" charset="0"/>
                <a:cs typeface="Arial" charset="0"/>
              </a:rPr>
              <a:t>pbuild</a:t>
            </a:r>
            <a:r>
              <a:rPr lang="en-US" sz="2000" dirty="0" smtClean="0">
                <a:solidFill>
                  <a:prstClr val="black"/>
                </a:solidFill>
                <a:latin typeface="Arial" charset="0"/>
                <a:ea typeface="MS PGothic" charset="0"/>
                <a:cs typeface="Arial" charset="0"/>
              </a:rPr>
              <a:t> denotes using multiple processors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#"/>
            </a:pPr>
            <a:r>
              <a:rPr lang="en-US" sz="2000" dirty="0" smtClean="0">
                <a:solidFill>
                  <a:prstClr val="black"/>
                </a:solidFill>
                <a:latin typeface="Arial" charset="0"/>
                <a:ea typeface="MS PGothic" charset="0"/>
                <a:cs typeface="Arial" charset="0"/>
              </a:rPr>
              <a:t>NC_DIAG denotes exporting </a:t>
            </a:r>
            <a:r>
              <a:rPr lang="en-US" sz="2000" dirty="0" err="1" smtClean="0">
                <a:solidFill>
                  <a:prstClr val="black"/>
                </a:solidFill>
                <a:latin typeface="Arial" charset="0"/>
                <a:ea typeface="MS PGothic" charset="0"/>
                <a:cs typeface="Arial" charset="0"/>
              </a:rPr>
              <a:t>netCDF</a:t>
            </a:r>
            <a:r>
              <a:rPr lang="en-US" sz="2000" dirty="0" smtClean="0">
                <a:solidFill>
                  <a:prstClr val="black"/>
                </a:solidFill>
                <a:latin typeface="Arial" charset="0"/>
                <a:ea typeface="MS PGothic" charset="0"/>
                <a:cs typeface="Arial" charset="0"/>
              </a:rPr>
              <a:t> diagnostics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#"/>
            </a:pPr>
            <a:r>
              <a:rPr lang="en-US" sz="2000" dirty="0" smtClean="0">
                <a:solidFill>
                  <a:prstClr val="black"/>
                </a:solidFill>
                <a:latin typeface="Arial" charset="0"/>
                <a:ea typeface="MS PGothic" charset="0"/>
                <a:cs typeface="Arial" charset="0"/>
              </a:rPr>
              <a:t>BPCH_DIAG denotes exporting BPCH diagnostics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#"/>
            </a:pPr>
            <a:r>
              <a:rPr lang="en-US" sz="2000" dirty="0" smtClean="0">
                <a:solidFill>
                  <a:prstClr val="black"/>
                </a:solidFill>
                <a:latin typeface="Arial" charset="0"/>
                <a:ea typeface="MS PGothic" charset="0"/>
                <a:cs typeface="Arial" charset="0"/>
              </a:rPr>
              <a:t>TIMERS?</a:t>
            </a:r>
            <a:endParaRPr lang="en-US" sz="2000" dirty="0">
              <a:solidFill>
                <a:prstClr val="black"/>
              </a:solidFill>
              <a:latin typeface="Arial" charset="0"/>
              <a:ea typeface="MS PGothic" charset="0"/>
              <a:cs typeface="Arial" charset="0"/>
            </a:endParaRPr>
          </a:p>
        </p:txBody>
      </p:sp>
      <p:sp>
        <p:nvSpPr>
          <p:cNvPr id="11" name="Rectangle 5"/>
          <p:cNvSpPr/>
          <p:nvPr/>
        </p:nvSpPr>
        <p:spPr>
          <a:xfrm>
            <a:off x="4469966" y="5229304"/>
            <a:ext cx="7196254" cy="7078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342900" lvl="0" indent="-342900">
              <a:buFont typeface="Arial" panose="020B0604020202020204" pitchFamily="34" charset="0"/>
              <a:buChar char="$"/>
            </a:pPr>
            <a:r>
              <a:rPr lang="en-US" sz="2000" dirty="0">
                <a:latin typeface="Arial" charset="0"/>
                <a:ea typeface="MS PGothic" charset="0"/>
                <a:cs typeface="Arial" charset="0"/>
              </a:rPr>
              <a:t>m</a:t>
            </a:r>
            <a:r>
              <a:rPr lang="en-US" sz="2000" dirty="0" smtClean="0">
                <a:latin typeface="Arial" charset="0"/>
                <a:ea typeface="MS PGothic" charset="0"/>
                <a:cs typeface="Arial" charset="0"/>
              </a:rPr>
              <a:t>ake </a:t>
            </a:r>
            <a:r>
              <a:rPr lang="en-US" sz="2000" dirty="0" err="1" smtClean="0">
                <a:latin typeface="Arial" charset="0"/>
                <a:ea typeface="MS PGothic" charset="0"/>
                <a:cs typeface="Arial" charset="0"/>
              </a:rPr>
              <a:t>realclean</a:t>
            </a:r>
            <a:endParaRPr lang="en-US" sz="2000" dirty="0">
              <a:latin typeface="Arial" charset="0"/>
              <a:ea typeface="MS PGothic" charset="0"/>
              <a:cs typeface="Arial" charset="0"/>
            </a:endParaRPr>
          </a:p>
          <a:p>
            <a:pPr marL="342900" lvl="0" indent="-342900">
              <a:buFont typeface="Arial" panose="020B0604020202020204" pitchFamily="34" charset="0"/>
              <a:buChar char="$"/>
            </a:pPr>
            <a:r>
              <a:rPr lang="en-US" sz="2000" dirty="0" smtClean="0">
                <a:latin typeface="Arial" charset="0"/>
                <a:ea typeface="MS PGothic" charset="0"/>
                <a:cs typeface="Arial" charset="0"/>
              </a:rPr>
              <a:t>make </a:t>
            </a:r>
            <a:r>
              <a:rPr lang="en-US" sz="2000" dirty="0">
                <a:latin typeface="Arial" charset="0"/>
                <a:ea typeface="MS PGothic" charset="0"/>
                <a:cs typeface="Arial" charset="0"/>
              </a:rPr>
              <a:t>-j4 </a:t>
            </a:r>
            <a:r>
              <a:rPr lang="en-US" sz="2000" dirty="0" err="1">
                <a:latin typeface="Arial" charset="0"/>
                <a:ea typeface="MS PGothic" charset="0"/>
                <a:cs typeface="Arial" charset="0"/>
              </a:rPr>
              <a:t>mpbuild</a:t>
            </a:r>
            <a:r>
              <a:rPr lang="en-US" sz="2000" dirty="0">
                <a:latin typeface="Arial" charset="0"/>
                <a:ea typeface="MS PGothic" charset="0"/>
                <a:cs typeface="Arial" charset="0"/>
              </a:rPr>
              <a:t> </a:t>
            </a:r>
            <a:r>
              <a:rPr lang="en-US" sz="2000" dirty="0" smtClean="0">
                <a:latin typeface="Arial" charset="0"/>
                <a:ea typeface="MS PGothic" charset="0"/>
                <a:cs typeface="Arial" charset="0"/>
              </a:rPr>
              <a:t>NC_DIAG=y BPCH_DIAG=n TIMERS=1</a:t>
            </a:r>
          </a:p>
        </p:txBody>
      </p:sp>
      <p:cxnSp>
        <p:nvCxnSpPr>
          <p:cNvPr id="12" name="直接箭头连接符 11"/>
          <p:cNvCxnSpPr/>
          <p:nvPr/>
        </p:nvCxnSpPr>
        <p:spPr>
          <a:xfrm>
            <a:off x="4148254" y="2720898"/>
            <a:ext cx="1947746" cy="23417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520839"/>
            <a:ext cx="5570220" cy="883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258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>
                <a:ea typeface="MS PGothic" charset="0"/>
                <a:cs typeface="Arial Bold" charset="0"/>
              </a:rPr>
              <a:t>Access &amp; Use AWS Cloud with a joint account – </a:t>
            </a:r>
            <a:r>
              <a:rPr lang="en-GB" altLang="zh-CN" dirty="0">
                <a:ea typeface="MS PGothic" charset="0"/>
                <a:cs typeface="Arial Bold" charset="0"/>
              </a:rPr>
              <a:t>Basic </a:t>
            </a:r>
            <a:r>
              <a:rPr lang="en-GB" altLang="zh-CN" dirty="0" smtClean="0">
                <a:ea typeface="MS PGothic" charset="0"/>
                <a:cs typeface="Arial Bold" charset="0"/>
              </a:rPr>
              <a:t>Usage – GEOS-</a:t>
            </a:r>
            <a:r>
              <a:rPr lang="en-GB" altLang="zh-CN" dirty="0" err="1" smtClean="0">
                <a:ea typeface="MS PGothic" charset="0"/>
                <a:cs typeface="Arial Bold" charset="0"/>
              </a:rPr>
              <a:t>Chem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838199" y="1779587"/>
            <a:ext cx="11193967" cy="4286703"/>
          </a:xfrm>
        </p:spPr>
        <p:txBody>
          <a:bodyPr numCol="1">
            <a:noAutofit/>
          </a:bodyPr>
          <a:lstStyle/>
          <a:p>
            <a:pPr marL="0" indent="0">
              <a:buNone/>
            </a:pPr>
            <a:r>
              <a:rPr lang="en-US" sz="3200" dirty="0" smtClean="0">
                <a:latin typeface="Arial" charset="0"/>
                <a:ea typeface="MS PGothic" charset="0"/>
                <a:cs typeface="Arial" charset="0"/>
              </a:rPr>
              <a:t>Configure </a:t>
            </a:r>
            <a:r>
              <a:rPr lang="en-US" sz="3200" dirty="0" err="1" smtClean="0">
                <a:latin typeface="Arial" charset="0"/>
                <a:ea typeface="MS PGothic" charset="0"/>
                <a:cs typeface="Arial" charset="0"/>
              </a:rPr>
              <a:t>input.geos</a:t>
            </a:r>
            <a:r>
              <a:rPr lang="en-US" sz="3200" dirty="0" smtClean="0">
                <a:latin typeface="Arial" charset="0"/>
                <a:ea typeface="MS PGothic" charset="0"/>
                <a:cs typeface="Arial" charset="0"/>
              </a:rPr>
              <a:t> and </a:t>
            </a:r>
            <a:r>
              <a:rPr lang="en-US" sz="3200" dirty="0" err="1" smtClean="0">
                <a:latin typeface="Arial" charset="0"/>
                <a:ea typeface="MS PGothic" charset="0"/>
                <a:cs typeface="Arial" charset="0"/>
              </a:rPr>
              <a:t>HISTORY.rc</a:t>
            </a:r>
            <a:endParaRPr lang="en-US" sz="3200" dirty="0" smtClean="0">
              <a:latin typeface="Arial" charset="0"/>
              <a:ea typeface="MS PGothic" charset="0"/>
              <a:cs typeface="Arial" charset="0"/>
            </a:endParaRPr>
          </a:p>
          <a:p>
            <a:pPr lvl="0">
              <a:lnSpc>
                <a:spcPct val="100000"/>
              </a:lnSpc>
              <a:spcBef>
                <a:spcPts val="0"/>
              </a:spcBef>
            </a:pPr>
            <a:endParaRPr lang="en-US" altLang="zh-CN" sz="2000" dirty="0" smtClean="0">
              <a:solidFill>
                <a:prstClr val="black"/>
              </a:solidFill>
              <a:latin typeface="Arial" charset="0"/>
              <a:ea typeface="MS PGothic" charset="0"/>
              <a:cs typeface="Arial" charset="0"/>
            </a:endParaRPr>
          </a:p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n-US" altLang="zh-CN" sz="2000" dirty="0" smtClean="0">
                <a:solidFill>
                  <a:prstClr val="black"/>
                </a:solidFill>
                <a:latin typeface="Arial" charset="0"/>
                <a:ea typeface="MS PGothic" charset="0"/>
                <a:cs typeface="Arial" charset="0"/>
              </a:rPr>
              <a:t>Change simulating period</a:t>
            </a:r>
          </a:p>
          <a:p>
            <a:pPr lvl="0">
              <a:lnSpc>
                <a:spcPct val="100000"/>
              </a:lnSpc>
              <a:spcBef>
                <a:spcPts val="0"/>
              </a:spcBef>
            </a:pPr>
            <a:endParaRPr lang="en-US" altLang="zh-CN" sz="2000" dirty="0">
              <a:solidFill>
                <a:prstClr val="black"/>
              </a:solidFill>
              <a:latin typeface="Arial" charset="0"/>
              <a:ea typeface="MS PGothic" charset="0"/>
              <a:cs typeface="Arial" charset="0"/>
            </a:endParaRPr>
          </a:p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n-US" altLang="zh-CN" sz="2000" dirty="0" smtClean="0">
                <a:solidFill>
                  <a:prstClr val="black"/>
                </a:solidFill>
                <a:latin typeface="Arial" charset="0"/>
                <a:ea typeface="MS PGothic" charset="0"/>
                <a:cs typeface="Arial" charset="0"/>
              </a:rPr>
              <a:t>Create a directory named </a:t>
            </a:r>
            <a:r>
              <a:rPr lang="en-US" altLang="zh-CN" sz="2000" dirty="0" err="1" smtClean="0">
                <a:solidFill>
                  <a:prstClr val="black"/>
                </a:solidFill>
                <a:latin typeface="Arial" charset="0"/>
                <a:ea typeface="MS PGothic" charset="0"/>
                <a:cs typeface="Arial" charset="0"/>
              </a:rPr>
              <a:t>OutputDir</a:t>
            </a:r>
            <a:endParaRPr lang="en-US" altLang="zh-CN" sz="2000" dirty="0" smtClean="0">
              <a:solidFill>
                <a:prstClr val="black"/>
              </a:solidFill>
              <a:latin typeface="Arial" charset="0"/>
              <a:ea typeface="MS PGothic" charset="0"/>
              <a:cs typeface="Arial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2000" dirty="0">
                <a:solidFill>
                  <a:prstClr val="black"/>
                </a:solidFill>
                <a:latin typeface="Arial" charset="0"/>
                <a:ea typeface="MS PGothic" charset="0"/>
                <a:cs typeface="Arial" charset="0"/>
              </a:rPr>
              <a:t> </a:t>
            </a:r>
            <a:r>
              <a:rPr lang="en-US" altLang="zh-CN" sz="2000" dirty="0" smtClean="0">
                <a:solidFill>
                  <a:prstClr val="black"/>
                </a:solidFill>
                <a:latin typeface="Arial" charset="0"/>
                <a:ea typeface="MS PGothic" charset="0"/>
                <a:cs typeface="Arial" charset="0"/>
              </a:rPr>
              <a:t>   under the run directory</a:t>
            </a:r>
          </a:p>
          <a:p>
            <a:pPr lvl="0">
              <a:lnSpc>
                <a:spcPct val="100000"/>
              </a:lnSpc>
              <a:spcBef>
                <a:spcPts val="0"/>
              </a:spcBef>
            </a:pPr>
            <a:endParaRPr lang="en-US" sz="2000" dirty="0" smtClean="0">
              <a:solidFill>
                <a:prstClr val="black"/>
              </a:solidFill>
              <a:latin typeface="Arial" charset="0"/>
              <a:ea typeface="MS PGothic" charset="0"/>
              <a:cs typeface="Arial" charset="0"/>
            </a:endParaRPr>
          </a:p>
        </p:txBody>
      </p:sp>
      <p:cxnSp>
        <p:nvCxnSpPr>
          <p:cNvPr id="12" name="直接箭头连接符 11"/>
          <p:cNvCxnSpPr/>
          <p:nvPr/>
        </p:nvCxnSpPr>
        <p:spPr>
          <a:xfrm flipV="1">
            <a:off x="4148254" y="2680367"/>
            <a:ext cx="2775080" cy="4053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3334" y="2363155"/>
            <a:ext cx="4048125" cy="1057275"/>
          </a:xfrm>
          <a:prstGeom prst="rect">
            <a:avLst/>
          </a:prstGeom>
        </p:spPr>
      </p:pic>
      <p:cxnSp>
        <p:nvCxnSpPr>
          <p:cNvPr id="14" name="直接箭头连接符 11"/>
          <p:cNvCxnSpPr/>
          <p:nvPr/>
        </p:nvCxnSpPr>
        <p:spPr>
          <a:xfrm>
            <a:off x="3999123" y="3756752"/>
            <a:ext cx="1469215" cy="239843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8338" y="4003998"/>
            <a:ext cx="6381750" cy="235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527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5182" y="2467518"/>
            <a:ext cx="5494020" cy="2910840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5182" y="4130040"/>
            <a:ext cx="5166360" cy="27279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>
                <a:ea typeface="MS PGothic" charset="0"/>
                <a:cs typeface="Arial Bold" charset="0"/>
              </a:rPr>
              <a:t>Access &amp; Use AWS Cloud with a joint account – </a:t>
            </a:r>
            <a:r>
              <a:rPr lang="en-GB" altLang="zh-CN" dirty="0">
                <a:ea typeface="MS PGothic" charset="0"/>
                <a:cs typeface="Arial Bold" charset="0"/>
              </a:rPr>
              <a:t>Basic </a:t>
            </a:r>
            <a:r>
              <a:rPr lang="en-GB" altLang="zh-CN" dirty="0" smtClean="0">
                <a:ea typeface="MS PGothic" charset="0"/>
                <a:cs typeface="Arial Bold" charset="0"/>
              </a:rPr>
              <a:t>Usage – GEOS-</a:t>
            </a:r>
            <a:r>
              <a:rPr lang="en-GB" altLang="zh-CN" dirty="0" err="1" smtClean="0">
                <a:ea typeface="MS PGothic" charset="0"/>
                <a:cs typeface="Arial Bold" charset="0"/>
              </a:rPr>
              <a:t>Chem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838199" y="1779587"/>
            <a:ext cx="11193967" cy="4286703"/>
          </a:xfrm>
        </p:spPr>
        <p:txBody>
          <a:bodyPr numCol="1">
            <a:noAutofit/>
          </a:bodyPr>
          <a:lstStyle/>
          <a:p>
            <a:pPr marL="0" indent="0">
              <a:buNone/>
            </a:pPr>
            <a:r>
              <a:rPr lang="en-US" sz="3200" dirty="0" smtClean="0">
                <a:latin typeface="Arial" charset="0"/>
                <a:ea typeface="MS PGothic" charset="0"/>
                <a:cs typeface="Arial" charset="0"/>
              </a:rPr>
              <a:t>Configure </a:t>
            </a:r>
            <a:r>
              <a:rPr lang="en-US" sz="3200" dirty="0" err="1" smtClean="0">
                <a:latin typeface="Arial" charset="0"/>
                <a:ea typeface="MS PGothic" charset="0"/>
                <a:cs typeface="Arial" charset="0"/>
              </a:rPr>
              <a:t>input.geos</a:t>
            </a:r>
            <a:r>
              <a:rPr lang="en-US" sz="3200" dirty="0" smtClean="0">
                <a:latin typeface="Arial" charset="0"/>
                <a:ea typeface="MS PGothic" charset="0"/>
                <a:cs typeface="Arial" charset="0"/>
              </a:rPr>
              <a:t> and </a:t>
            </a:r>
            <a:r>
              <a:rPr lang="en-US" sz="3200" dirty="0" err="1" smtClean="0">
                <a:latin typeface="Arial" charset="0"/>
                <a:ea typeface="MS PGothic" charset="0"/>
                <a:cs typeface="Arial" charset="0"/>
              </a:rPr>
              <a:t>HISTORY.rc</a:t>
            </a:r>
            <a:endParaRPr lang="en-US" sz="3200" dirty="0" smtClean="0">
              <a:latin typeface="Arial" charset="0"/>
              <a:ea typeface="MS PGothic" charset="0"/>
              <a:cs typeface="Arial" charset="0"/>
            </a:endParaRPr>
          </a:p>
          <a:p>
            <a:pPr lvl="0">
              <a:lnSpc>
                <a:spcPct val="100000"/>
              </a:lnSpc>
              <a:spcBef>
                <a:spcPts val="0"/>
              </a:spcBef>
            </a:pPr>
            <a:endParaRPr lang="en-US" altLang="zh-CN" sz="2000" dirty="0" smtClean="0">
              <a:solidFill>
                <a:prstClr val="black"/>
              </a:solidFill>
              <a:latin typeface="Arial" charset="0"/>
              <a:ea typeface="MS PGothic" charset="0"/>
              <a:cs typeface="Arial" charset="0"/>
            </a:endParaRPr>
          </a:p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n-US" altLang="zh-CN" sz="2000" dirty="0" smtClean="0">
                <a:solidFill>
                  <a:prstClr val="black"/>
                </a:solidFill>
                <a:latin typeface="Arial" charset="0"/>
                <a:ea typeface="MS PGothic" charset="0"/>
                <a:cs typeface="Arial" charset="0"/>
              </a:rPr>
              <a:t>Remove # to collect</a:t>
            </a:r>
          </a:p>
          <a:p>
            <a:pPr lvl="0">
              <a:lnSpc>
                <a:spcPct val="100000"/>
              </a:lnSpc>
              <a:spcBef>
                <a:spcPts val="0"/>
              </a:spcBef>
            </a:pPr>
            <a:endParaRPr lang="en-US" altLang="zh-CN" sz="2000" dirty="0">
              <a:solidFill>
                <a:prstClr val="black"/>
              </a:solidFill>
              <a:latin typeface="Arial" charset="0"/>
              <a:ea typeface="MS PGothic" charset="0"/>
              <a:cs typeface="Arial" charset="0"/>
            </a:endParaRPr>
          </a:p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n-US" altLang="zh-CN" sz="2000" dirty="0" smtClean="0">
                <a:solidFill>
                  <a:prstClr val="black"/>
                </a:solidFill>
                <a:latin typeface="Arial" charset="0"/>
                <a:ea typeface="MS PGothic" charset="0"/>
                <a:cs typeface="Arial" charset="0"/>
              </a:rPr>
              <a:t>Specify collection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2000" dirty="0" smtClean="0">
                <a:solidFill>
                  <a:prstClr val="black"/>
                </a:solidFill>
                <a:latin typeface="Arial" charset="0"/>
                <a:ea typeface="MS PGothic" charset="0"/>
                <a:cs typeface="Arial" charset="0"/>
              </a:rPr>
              <a:t>    Frequency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2000" dirty="0" smtClean="0">
                <a:solidFill>
                  <a:prstClr val="black"/>
                </a:solidFill>
                <a:latin typeface="Arial" charset="0"/>
                <a:ea typeface="MS PGothic" charset="0"/>
                <a:cs typeface="Arial" charset="0"/>
              </a:rPr>
              <a:t>    Duration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2000" dirty="0" smtClean="0">
                <a:solidFill>
                  <a:prstClr val="black"/>
                </a:solidFill>
                <a:latin typeface="Arial" charset="0"/>
                <a:ea typeface="MS PGothic" charset="0"/>
                <a:cs typeface="Arial" charset="0"/>
              </a:rPr>
              <a:t>    Mode</a:t>
            </a:r>
          </a:p>
          <a:p>
            <a:pPr lvl="0">
              <a:lnSpc>
                <a:spcPct val="100000"/>
              </a:lnSpc>
              <a:spcBef>
                <a:spcPts val="0"/>
              </a:spcBef>
            </a:pPr>
            <a:endParaRPr lang="en-US" sz="2000" dirty="0" smtClean="0">
              <a:solidFill>
                <a:prstClr val="black"/>
              </a:solidFill>
              <a:latin typeface="Arial" charset="0"/>
              <a:ea typeface="MS PGothic" charset="0"/>
              <a:cs typeface="Arial" charset="0"/>
            </a:endParaRPr>
          </a:p>
        </p:txBody>
      </p:sp>
      <p:cxnSp>
        <p:nvCxnSpPr>
          <p:cNvPr id="12" name="直接箭头连接符 11"/>
          <p:cNvCxnSpPr/>
          <p:nvPr/>
        </p:nvCxnSpPr>
        <p:spPr>
          <a:xfrm>
            <a:off x="3415229" y="2743200"/>
            <a:ext cx="3771384" cy="86201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Left Bracket 34"/>
          <p:cNvSpPr/>
          <p:nvPr/>
        </p:nvSpPr>
        <p:spPr>
          <a:xfrm>
            <a:off x="6478906" y="4986433"/>
            <a:ext cx="45719" cy="336550"/>
          </a:xfrm>
          <a:prstGeom prst="leftBracket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Left Bracket 35"/>
          <p:cNvSpPr/>
          <p:nvPr/>
        </p:nvSpPr>
        <p:spPr>
          <a:xfrm>
            <a:off x="7247447" y="3296728"/>
            <a:ext cx="45719" cy="604711"/>
          </a:xfrm>
          <a:prstGeom prst="leftBracket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Right Bracket 37"/>
          <p:cNvSpPr/>
          <p:nvPr/>
        </p:nvSpPr>
        <p:spPr>
          <a:xfrm>
            <a:off x="2506980" y="3573780"/>
            <a:ext cx="104431" cy="735738"/>
          </a:xfrm>
          <a:prstGeom prst="rightBracket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9" name="直接箭头连接符 11"/>
          <p:cNvCxnSpPr/>
          <p:nvPr/>
        </p:nvCxnSpPr>
        <p:spPr>
          <a:xfrm>
            <a:off x="2682240" y="3990339"/>
            <a:ext cx="3752942" cy="116840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9590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>
                <a:ea typeface="MS PGothic" charset="0"/>
                <a:cs typeface="Arial Bold" charset="0"/>
              </a:rPr>
              <a:t>Access &amp; Use AWS Cloud with a joint account – </a:t>
            </a:r>
            <a:r>
              <a:rPr lang="en-GB" altLang="zh-CN" dirty="0">
                <a:ea typeface="MS PGothic" charset="0"/>
                <a:cs typeface="Arial Bold" charset="0"/>
              </a:rPr>
              <a:t>Basic </a:t>
            </a:r>
            <a:r>
              <a:rPr lang="en-GB" altLang="zh-CN" dirty="0" smtClean="0">
                <a:ea typeface="MS PGothic" charset="0"/>
                <a:cs typeface="Arial Bold" charset="0"/>
              </a:rPr>
              <a:t>Usage – GEOS-</a:t>
            </a:r>
            <a:r>
              <a:rPr lang="en-GB" altLang="zh-CN" dirty="0" err="1" smtClean="0">
                <a:ea typeface="MS PGothic" charset="0"/>
                <a:cs typeface="Arial Bold" charset="0"/>
              </a:rPr>
              <a:t>Chem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838199" y="1779587"/>
            <a:ext cx="11193967" cy="4286703"/>
          </a:xfrm>
        </p:spPr>
        <p:txBody>
          <a:bodyPr numCol="1">
            <a:noAutofit/>
          </a:bodyPr>
          <a:lstStyle/>
          <a:p>
            <a:pPr marL="0" indent="0">
              <a:buNone/>
            </a:pPr>
            <a:r>
              <a:rPr lang="en-US" sz="3200" dirty="0" smtClean="0">
                <a:latin typeface="Arial" charset="0"/>
                <a:ea typeface="MS PGothic" charset="0"/>
                <a:cs typeface="Arial" charset="0"/>
              </a:rPr>
              <a:t>Pull shared data from S3 to EC2</a:t>
            </a:r>
          </a:p>
          <a:p>
            <a:pPr lvl="0">
              <a:lnSpc>
                <a:spcPct val="100000"/>
              </a:lnSpc>
              <a:spcBef>
                <a:spcPts val="0"/>
              </a:spcBef>
            </a:pPr>
            <a:endParaRPr lang="en-US" altLang="zh-CN" sz="2000" dirty="0" smtClean="0">
              <a:solidFill>
                <a:prstClr val="black"/>
              </a:solidFill>
              <a:latin typeface="Arial" charset="0"/>
              <a:ea typeface="MS PGothic" charset="0"/>
              <a:cs typeface="Arial" charset="0"/>
            </a:endParaRPr>
          </a:p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n-US" altLang="zh-CN" sz="2000" dirty="0">
                <a:solidFill>
                  <a:prstClr val="black"/>
                </a:solidFill>
                <a:latin typeface="Arial" charset="0"/>
                <a:ea typeface="MS PGothic" charset="0"/>
                <a:cs typeface="Arial" charset="0"/>
              </a:rPr>
              <a:t>s</a:t>
            </a:r>
            <a:r>
              <a:rPr lang="en-US" altLang="zh-CN" sz="2000" dirty="0" smtClean="0">
                <a:solidFill>
                  <a:prstClr val="black"/>
                </a:solidFill>
                <a:latin typeface="Arial" charset="0"/>
                <a:ea typeface="MS PGothic" charset="0"/>
                <a:cs typeface="Arial" charset="0"/>
              </a:rPr>
              <a:t>3://gcgrid is where GEOS-</a:t>
            </a:r>
            <a:r>
              <a:rPr lang="en-US" altLang="zh-CN" sz="2000" dirty="0" err="1" smtClean="0">
                <a:solidFill>
                  <a:prstClr val="black"/>
                </a:solidFill>
                <a:latin typeface="Arial" charset="0"/>
                <a:ea typeface="MS PGothic" charset="0"/>
                <a:cs typeface="Arial" charset="0"/>
              </a:rPr>
              <a:t>Chem</a:t>
            </a:r>
            <a:r>
              <a:rPr lang="en-US" altLang="zh-CN" sz="2000" dirty="0" smtClean="0">
                <a:solidFill>
                  <a:prstClr val="black"/>
                </a:solidFill>
                <a:latin typeface="Arial" charset="0"/>
                <a:ea typeface="MS PGothic" charset="0"/>
                <a:cs typeface="Arial" charset="0"/>
              </a:rPr>
              <a:t> shared data reside.</a:t>
            </a:r>
            <a:endParaRPr lang="en-US" altLang="zh-CN" sz="2000" dirty="0">
              <a:solidFill>
                <a:prstClr val="black"/>
              </a:solidFill>
              <a:latin typeface="Arial" charset="0"/>
              <a:ea typeface="MS PGothic" charset="0"/>
              <a:cs typeface="Arial" charset="0"/>
            </a:endParaRPr>
          </a:p>
          <a:p>
            <a:pPr lvl="0">
              <a:lnSpc>
                <a:spcPct val="100000"/>
              </a:lnSpc>
              <a:spcBef>
                <a:spcPts val="0"/>
              </a:spcBef>
            </a:pPr>
            <a:endParaRPr lang="en-US" altLang="zh-CN" sz="2000" dirty="0" smtClean="0">
              <a:solidFill>
                <a:prstClr val="black"/>
              </a:solidFill>
              <a:latin typeface="Arial" charset="0"/>
              <a:ea typeface="MS PGothic" charset="0"/>
              <a:cs typeface="Arial" charset="0"/>
            </a:endParaRPr>
          </a:p>
        </p:txBody>
      </p:sp>
      <p:sp>
        <p:nvSpPr>
          <p:cNvPr id="15" name="Rectangle 5"/>
          <p:cNvSpPr/>
          <p:nvPr/>
        </p:nvSpPr>
        <p:spPr>
          <a:xfrm>
            <a:off x="1177381" y="3383100"/>
            <a:ext cx="10515602" cy="193899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342900" lvl="0" indent="-342900">
              <a:buFont typeface="Arial" panose="020B0604020202020204" pitchFamily="34" charset="0"/>
              <a:buChar char="$"/>
            </a:pPr>
            <a:r>
              <a:rPr lang="en-US" sz="2000" dirty="0">
                <a:latin typeface="Arial" charset="0"/>
                <a:ea typeface="MS PGothic" charset="0"/>
                <a:cs typeface="Arial" charset="0"/>
              </a:rPr>
              <a:t>for month in </a:t>
            </a:r>
            <a:r>
              <a:rPr lang="en-US" sz="2000" dirty="0" smtClean="0">
                <a:latin typeface="Arial" charset="0"/>
                <a:ea typeface="MS PGothic" charset="0"/>
                <a:cs typeface="Arial" charset="0"/>
              </a:rPr>
              <a:t>{07 08}</a:t>
            </a:r>
            <a:endParaRPr lang="en-US" sz="2000" dirty="0">
              <a:latin typeface="Arial" charset="0"/>
              <a:ea typeface="MS PGothic" charset="0"/>
              <a:cs typeface="Arial" charset="0"/>
            </a:endParaRPr>
          </a:p>
          <a:p>
            <a:pPr marL="342900" lvl="0" indent="-342900">
              <a:buFont typeface="Arial" panose="020B0604020202020204" pitchFamily="34" charset="0"/>
              <a:buChar char="&gt;"/>
            </a:pPr>
            <a:r>
              <a:rPr lang="en-US" sz="2000" dirty="0">
                <a:latin typeface="Arial" charset="0"/>
                <a:ea typeface="MS PGothic" charset="0"/>
                <a:cs typeface="Arial" charset="0"/>
              </a:rPr>
              <a:t>do</a:t>
            </a:r>
          </a:p>
          <a:p>
            <a:pPr marL="342900" lvl="0" indent="-342900">
              <a:buFont typeface="Arial" panose="020B0604020202020204" pitchFamily="34" charset="0"/>
              <a:buChar char="&gt;"/>
            </a:pPr>
            <a:r>
              <a:rPr lang="en-US" sz="2000" dirty="0">
                <a:latin typeface="Arial" charset="0"/>
                <a:ea typeface="MS PGothic" charset="0"/>
                <a:cs typeface="Arial" charset="0"/>
              </a:rPr>
              <a:t>aws s3 </a:t>
            </a:r>
            <a:r>
              <a:rPr lang="en-US" sz="2000" dirty="0" err="1">
                <a:latin typeface="Arial" charset="0"/>
                <a:ea typeface="MS PGothic" charset="0"/>
                <a:cs typeface="Arial" charset="0"/>
              </a:rPr>
              <a:t>cp</a:t>
            </a:r>
            <a:r>
              <a:rPr lang="en-US" sz="2000" dirty="0">
                <a:latin typeface="Arial" charset="0"/>
                <a:ea typeface="MS PGothic" charset="0"/>
                <a:cs typeface="Arial" charset="0"/>
              </a:rPr>
              <a:t> --request-payer=requester --recursive \</a:t>
            </a:r>
          </a:p>
          <a:p>
            <a:pPr marL="342900" lvl="0" indent="-342900">
              <a:buFont typeface="Arial" panose="020B0604020202020204" pitchFamily="34" charset="0"/>
              <a:buChar char="&gt;"/>
            </a:pPr>
            <a:r>
              <a:rPr lang="en-US" sz="2000" dirty="0">
                <a:latin typeface="Arial" charset="0"/>
                <a:ea typeface="MS PGothic" charset="0"/>
                <a:cs typeface="Arial" charset="0"/>
              </a:rPr>
              <a:t>  </a:t>
            </a:r>
            <a:r>
              <a:rPr lang="en-US" sz="2000" dirty="0">
                <a:solidFill>
                  <a:srgbClr val="FF0000"/>
                </a:solidFill>
                <a:latin typeface="Arial" charset="0"/>
                <a:ea typeface="MS PGothic" charset="0"/>
                <a:cs typeface="Arial" charset="0"/>
              </a:rPr>
              <a:t>s3://</a:t>
            </a:r>
            <a:r>
              <a:rPr lang="en-US" sz="2000" dirty="0" smtClean="0">
                <a:solidFill>
                  <a:srgbClr val="FF0000"/>
                </a:solidFill>
                <a:latin typeface="Arial" charset="0"/>
                <a:ea typeface="MS PGothic" charset="0"/>
                <a:cs typeface="Arial" charset="0"/>
              </a:rPr>
              <a:t>gcgrid/</a:t>
            </a:r>
            <a:r>
              <a:rPr lang="en-US" sz="2000" dirty="0" smtClean="0">
                <a:latin typeface="Arial" charset="0"/>
                <a:ea typeface="MS PGothic" charset="0"/>
                <a:cs typeface="Arial" charset="0"/>
              </a:rPr>
              <a:t>GEOS_2x2.5/GEOS_FP/2016</a:t>
            </a:r>
            <a:r>
              <a:rPr lang="en-US" sz="2000" dirty="0">
                <a:latin typeface="Arial" charset="0"/>
                <a:ea typeface="MS PGothic" charset="0"/>
                <a:cs typeface="Arial" charset="0"/>
              </a:rPr>
              <a:t>/$month \</a:t>
            </a:r>
          </a:p>
          <a:p>
            <a:pPr marL="342900" lvl="0" indent="-342900">
              <a:buFont typeface="Arial" panose="020B0604020202020204" pitchFamily="34" charset="0"/>
              <a:buChar char="&gt;"/>
            </a:pPr>
            <a:r>
              <a:rPr lang="en-US" sz="2000" dirty="0">
                <a:latin typeface="Arial" charset="0"/>
                <a:ea typeface="MS PGothic" charset="0"/>
                <a:cs typeface="Arial" charset="0"/>
              </a:rPr>
              <a:t>  ~/</a:t>
            </a:r>
            <a:r>
              <a:rPr lang="en-US" sz="2000" dirty="0" err="1" smtClean="0">
                <a:latin typeface="Arial" charset="0"/>
                <a:ea typeface="MS PGothic" charset="0"/>
                <a:cs typeface="Arial" charset="0"/>
              </a:rPr>
              <a:t>ExtData</a:t>
            </a:r>
            <a:r>
              <a:rPr lang="en-US" sz="2000" dirty="0" smtClean="0">
                <a:latin typeface="Arial" charset="0"/>
                <a:ea typeface="MS PGothic" charset="0"/>
                <a:cs typeface="Arial" charset="0"/>
              </a:rPr>
              <a:t>/GEOS_2x2.5/GEOS_FP/2016</a:t>
            </a:r>
            <a:r>
              <a:rPr lang="en-US" sz="2000" dirty="0">
                <a:latin typeface="Arial" charset="0"/>
                <a:ea typeface="MS PGothic" charset="0"/>
                <a:cs typeface="Arial" charset="0"/>
              </a:rPr>
              <a:t>/$month</a:t>
            </a:r>
          </a:p>
          <a:p>
            <a:pPr marL="342900" lvl="0" indent="-342900">
              <a:buFont typeface="Arial" panose="020B0604020202020204" pitchFamily="34" charset="0"/>
              <a:buChar char="&gt;"/>
            </a:pPr>
            <a:r>
              <a:rPr lang="en-US" sz="2000" dirty="0">
                <a:latin typeface="Arial" charset="0"/>
                <a:ea typeface="MS PGothic" charset="0"/>
                <a:cs typeface="Arial" charset="0"/>
              </a:rPr>
              <a:t>done</a:t>
            </a:r>
            <a:endParaRPr lang="en-US" sz="2000" dirty="0" smtClean="0">
              <a:latin typeface="Arial" charset="0"/>
              <a:ea typeface="MS PGothic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700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Contents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838200" y="1779587"/>
            <a:ext cx="10515600" cy="4331281"/>
          </a:xfrm>
        </p:spPr>
        <p:txBody>
          <a:bodyPr>
            <a:normAutofit/>
          </a:bodyPr>
          <a:lstStyle/>
          <a:p>
            <a:r>
              <a:rPr lang="en-GB" sz="3600" dirty="0" smtClean="0">
                <a:solidFill>
                  <a:srgbClr val="FF0000"/>
                </a:solidFill>
                <a:latin typeface="Arial" charset="0"/>
                <a:ea typeface="MS PGothic" charset="0"/>
                <a:cs typeface="Arial" charset="0"/>
              </a:rPr>
              <a:t>What is Cloud Computing?</a:t>
            </a:r>
          </a:p>
          <a:p>
            <a:r>
              <a:rPr lang="en-GB" sz="3600" dirty="0" smtClean="0">
                <a:latin typeface="Arial" charset="0"/>
                <a:ea typeface="MS PGothic" charset="0"/>
                <a:cs typeface="Arial" charset="0"/>
              </a:rPr>
              <a:t>What is AWS Cloud and Why?</a:t>
            </a:r>
          </a:p>
          <a:p>
            <a:r>
              <a:rPr lang="en-GB" sz="3600" dirty="0" smtClean="0">
                <a:latin typeface="Arial" charset="0"/>
                <a:ea typeface="MS PGothic" charset="0"/>
                <a:cs typeface="Arial" charset="0"/>
              </a:rPr>
              <a:t>Access &amp; Use AWS Cloud with a Joint </a:t>
            </a:r>
            <a:r>
              <a:rPr lang="en-GB" sz="3600" dirty="0">
                <a:latin typeface="Arial" charset="0"/>
                <a:ea typeface="MS PGothic" charset="0"/>
                <a:cs typeface="Arial" charset="0"/>
              </a:rPr>
              <a:t>A</a:t>
            </a:r>
            <a:r>
              <a:rPr lang="en-GB" sz="3600" dirty="0" smtClean="0">
                <a:latin typeface="Arial" charset="0"/>
                <a:ea typeface="MS PGothic" charset="0"/>
                <a:cs typeface="Arial" charset="0"/>
              </a:rPr>
              <a:t>ccount</a:t>
            </a:r>
          </a:p>
          <a:p>
            <a:pPr indent="228600">
              <a:buFont typeface="Arial" panose="020B0604020202020204" pitchFamily="34" charset="0"/>
              <a:buChar char="◦"/>
            </a:pPr>
            <a:r>
              <a:rPr lang="en-GB" sz="3600" dirty="0" smtClean="0">
                <a:latin typeface="Arial" charset="0"/>
                <a:ea typeface="MS PGothic" charset="0"/>
                <a:cs typeface="Arial" charset="0"/>
              </a:rPr>
              <a:t>Basic usage</a:t>
            </a:r>
          </a:p>
          <a:p>
            <a:pPr indent="228600">
              <a:buFont typeface="Arial" panose="020B0604020202020204" pitchFamily="34" charset="0"/>
              <a:buChar char="◦"/>
            </a:pPr>
            <a:r>
              <a:rPr lang="en-GB" sz="3600" dirty="0" smtClean="0">
                <a:latin typeface="Arial" charset="0"/>
                <a:ea typeface="MS PGothic" charset="0"/>
                <a:cs typeface="Arial" charset="0"/>
              </a:rPr>
              <a:t>Advanced topics</a:t>
            </a:r>
          </a:p>
          <a:p>
            <a:r>
              <a:rPr lang="en-US" altLang="zh-CN" sz="3600" dirty="0">
                <a:latin typeface="Arial" charset="0"/>
                <a:ea typeface="MS PGothic" charset="0"/>
                <a:cs typeface="Arial" charset="0"/>
              </a:rPr>
              <a:t>Summary &amp; </a:t>
            </a:r>
            <a:r>
              <a:rPr lang="en-GB" sz="3600" dirty="0" smtClean="0">
                <a:latin typeface="Arial" charset="0"/>
                <a:ea typeface="MS PGothic" charset="0"/>
                <a:cs typeface="Arial" charset="0"/>
              </a:rPr>
              <a:t>Prospects</a:t>
            </a:r>
            <a:endParaRPr lang="en-GB" sz="3600" dirty="0">
              <a:latin typeface="Arial" charset="0"/>
              <a:ea typeface="MS PGothic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4451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>
                <a:ea typeface="MS PGothic" charset="0"/>
                <a:cs typeface="Arial Bold" charset="0"/>
              </a:rPr>
              <a:t>Access &amp; Use AWS Cloud with a joint account – </a:t>
            </a:r>
            <a:r>
              <a:rPr lang="en-GB" altLang="zh-CN" dirty="0">
                <a:ea typeface="MS PGothic" charset="0"/>
                <a:cs typeface="Arial Bold" charset="0"/>
              </a:rPr>
              <a:t>Basic </a:t>
            </a:r>
            <a:r>
              <a:rPr lang="en-GB" altLang="zh-CN" dirty="0" smtClean="0">
                <a:ea typeface="MS PGothic" charset="0"/>
                <a:cs typeface="Arial Bold" charset="0"/>
              </a:rPr>
              <a:t>Usage – GEOS-</a:t>
            </a:r>
            <a:r>
              <a:rPr lang="en-GB" altLang="zh-CN" dirty="0" err="1" smtClean="0">
                <a:ea typeface="MS PGothic" charset="0"/>
                <a:cs typeface="Arial Bold" charset="0"/>
              </a:rPr>
              <a:t>Chem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838199" y="1779587"/>
            <a:ext cx="11193967" cy="4286703"/>
          </a:xfrm>
        </p:spPr>
        <p:txBody>
          <a:bodyPr numCol="1">
            <a:noAutofit/>
          </a:bodyPr>
          <a:lstStyle/>
          <a:p>
            <a:pPr marL="0" indent="0">
              <a:buNone/>
            </a:pPr>
            <a:r>
              <a:rPr lang="en-US" sz="3200" dirty="0" smtClean="0">
                <a:latin typeface="Arial" charset="0"/>
                <a:ea typeface="MS PGothic" charset="0"/>
                <a:cs typeface="Arial" charset="0"/>
              </a:rPr>
              <a:t>Obtain additional files</a:t>
            </a:r>
          </a:p>
          <a:p>
            <a:pPr lvl="0">
              <a:lnSpc>
                <a:spcPct val="100000"/>
              </a:lnSpc>
              <a:spcBef>
                <a:spcPts val="0"/>
              </a:spcBef>
            </a:pPr>
            <a:endParaRPr lang="en-US" altLang="zh-CN" sz="2000" dirty="0" smtClean="0">
              <a:solidFill>
                <a:prstClr val="black"/>
              </a:solidFill>
              <a:latin typeface="Arial" charset="0"/>
              <a:ea typeface="MS PGothic" charset="0"/>
              <a:cs typeface="Arial" charset="0"/>
            </a:endParaRPr>
          </a:p>
        </p:txBody>
      </p:sp>
      <p:sp>
        <p:nvSpPr>
          <p:cNvPr id="15" name="Rectangle 5"/>
          <p:cNvSpPr/>
          <p:nvPr/>
        </p:nvSpPr>
        <p:spPr>
          <a:xfrm>
            <a:off x="499016" y="2588415"/>
            <a:ext cx="11193967" cy="286232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342900" lvl="0" indent="-342900">
              <a:buFont typeface="Arial" panose="020B0604020202020204" pitchFamily="34" charset="0"/>
              <a:buChar char="#"/>
            </a:pPr>
            <a:r>
              <a:rPr lang="en-US" sz="2000" i="1" dirty="0">
                <a:solidFill>
                  <a:srgbClr val="0070C0"/>
                </a:solidFill>
                <a:latin typeface="Arial" charset="0"/>
                <a:ea typeface="MS PGothic" charset="0"/>
                <a:cs typeface="Arial" charset="0"/>
              </a:rPr>
              <a:t>GEOSFP 2x2.5 CN </a:t>
            </a:r>
            <a:r>
              <a:rPr lang="en-US" sz="2000" i="1" dirty="0" err="1">
                <a:solidFill>
                  <a:srgbClr val="0070C0"/>
                </a:solidFill>
                <a:latin typeface="Arial" charset="0"/>
                <a:ea typeface="MS PGothic" charset="0"/>
                <a:cs typeface="Arial" charset="0"/>
              </a:rPr>
              <a:t>metfield</a:t>
            </a:r>
            <a:endParaRPr lang="en-US" sz="2000" i="1" dirty="0">
              <a:solidFill>
                <a:srgbClr val="0070C0"/>
              </a:solidFill>
              <a:latin typeface="Arial" charset="0"/>
              <a:ea typeface="MS PGothic" charset="0"/>
              <a:cs typeface="Arial" charset="0"/>
            </a:endParaRPr>
          </a:p>
          <a:p>
            <a:pPr marL="342900" lvl="0" indent="-342900">
              <a:buFont typeface="Arial" panose="020B0604020202020204" pitchFamily="34" charset="0"/>
              <a:buChar char="$"/>
            </a:pPr>
            <a:r>
              <a:rPr lang="en-US" sz="2000" dirty="0">
                <a:latin typeface="Arial" charset="0"/>
                <a:ea typeface="MS PGothic" charset="0"/>
                <a:cs typeface="Arial" charset="0"/>
              </a:rPr>
              <a:t>aws s3 </a:t>
            </a:r>
            <a:r>
              <a:rPr lang="en-US" sz="2000" dirty="0" err="1">
                <a:latin typeface="Arial" charset="0"/>
                <a:ea typeface="MS PGothic" charset="0"/>
                <a:cs typeface="Arial" charset="0"/>
              </a:rPr>
              <a:t>cp</a:t>
            </a:r>
            <a:r>
              <a:rPr lang="en-US" sz="2000" dirty="0">
                <a:latin typeface="Arial" charset="0"/>
                <a:ea typeface="MS PGothic" charset="0"/>
                <a:cs typeface="Arial" charset="0"/>
              </a:rPr>
              <a:t> --request-payer=requester --recursive s3://gcgrid/GEOS_2x2.5/GEOS_FP/2011/01/ ~/</a:t>
            </a:r>
            <a:r>
              <a:rPr lang="en-US" sz="2000" dirty="0" err="1">
                <a:latin typeface="Arial" charset="0"/>
                <a:ea typeface="MS PGothic" charset="0"/>
                <a:cs typeface="Arial" charset="0"/>
              </a:rPr>
              <a:t>ExtData</a:t>
            </a:r>
            <a:r>
              <a:rPr lang="en-US" sz="2000" dirty="0">
                <a:latin typeface="Arial" charset="0"/>
                <a:ea typeface="MS PGothic" charset="0"/>
                <a:cs typeface="Arial" charset="0"/>
              </a:rPr>
              <a:t>/GEOS_2x2.5/GEOS_FP/2011/01</a:t>
            </a:r>
            <a:r>
              <a:rPr lang="en-US" sz="2000" dirty="0" smtClean="0">
                <a:latin typeface="Arial" charset="0"/>
                <a:ea typeface="MS PGothic" charset="0"/>
                <a:cs typeface="Arial" charset="0"/>
              </a:rPr>
              <a:t>/</a:t>
            </a:r>
          </a:p>
          <a:p>
            <a:pPr marL="342900" indent="-342900">
              <a:buFont typeface="Arial" panose="020B0604020202020204" pitchFamily="34" charset="0"/>
              <a:buChar char="#"/>
            </a:pPr>
            <a:r>
              <a:rPr lang="en-US" altLang="zh-CN" sz="2000" i="1" dirty="0" smtClean="0">
                <a:solidFill>
                  <a:srgbClr val="0070C0"/>
                </a:solidFill>
                <a:latin typeface="Arial" charset="0"/>
                <a:ea typeface="MS PGothic" charset="0"/>
                <a:cs typeface="Arial" charset="0"/>
              </a:rPr>
              <a:t>2x2.5 restart file</a:t>
            </a:r>
          </a:p>
          <a:p>
            <a:pPr marL="342900" indent="-342900">
              <a:buFont typeface="Arial" panose="020B0604020202020204" pitchFamily="34" charset="0"/>
              <a:buChar char="$"/>
            </a:pPr>
            <a:r>
              <a:rPr lang="en-US" altLang="zh-CN" sz="2000" dirty="0">
                <a:latin typeface="Arial" charset="0"/>
                <a:ea typeface="MS PGothic" charset="0"/>
                <a:cs typeface="Arial" charset="0"/>
              </a:rPr>
              <a:t>aws s3 </a:t>
            </a:r>
            <a:r>
              <a:rPr lang="en-US" altLang="zh-CN" sz="2000" dirty="0" err="1">
                <a:latin typeface="Arial" charset="0"/>
                <a:ea typeface="MS PGothic" charset="0"/>
                <a:cs typeface="Arial" charset="0"/>
              </a:rPr>
              <a:t>cp</a:t>
            </a:r>
            <a:r>
              <a:rPr lang="en-US" altLang="zh-CN" sz="2000" dirty="0">
                <a:latin typeface="Arial" charset="0"/>
                <a:ea typeface="MS PGothic" charset="0"/>
                <a:cs typeface="Arial" charset="0"/>
              </a:rPr>
              <a:t> --request-payer=requester s3://gcgrid/GEOSCHEM_RESTARTS/v2018-11/initial_GEOSChem_rst.2x25_standard.nc ~/</a:t>
            </a:r>
            <a:r>
              <a:rPr lang="en-US" altLang="zh-CN" sz="2000" dirty="0" err="1">
                <a:latin typeface="Arial" charset="0"/>
                <a:ea typeface="MS PGothic" charset="0"/>
                <a:cs typeface="Arial" charset="0"/>
              </a:rPr>
              <a:t>ExtData</a:t>
            </a:r>
            <a:r>
              <a:rPr lang="en-US" altLang="zh-CN" sz="2000" dirty="0">
                <a:latin typeface="Arial" charset="0"/>
                <a:ea typeface="MS PGothic" charset="0"/>
                <a:cs typeface="Arial" charset="0"/>
              </a:rPr>
              <a:t>/GEOSCHEM_RESTARTS/v2018-11</a:t>
            </a:r>
            <a:r>
              <a:rPr lang="en-US" altLang="zh-CN" sz="2000" dirty="0" smtClean="0">
                <a:latin typeface="Arial" charset="0"/>
                <a:ea typeface="MS PGothic" charset="0"/>
                <a:cs typeface="Arial" charset="0"/>
              </a:rPr>
              <a:t>/</a:t>
            </a:r>
          </a:p>
          <a:p>
            <a:pPr marL="342900" lvl="0" indent="-342900">
              <a:buFont typeface="Arial" panose="020B0604020202020204" pitchFamily="34" charset="0"/>
              <a:buChar char="#"/>
            </a:pPr>
            <a:r>
              <a:rPr lang="en-US" altLang="zh-CN" sz="2000" i="1" dirty="0">
                <a:solidFill>
                  <a:srgbClr val="0070C0"/>
                </a:solidFill>
                <a:latin typeface="Arial" charset="0"/>
                <a:ea typeface="MS PGothic" charset="0"/>
                <a:cs typeface="Arial" charset="0"/>
              </a:rPr>
              <a:t>fix the </a:t>
            </a:r>
            <a:r>
              <a:rPr lang="en-US" altLang="zh-CN" sz="2000" i="1" dirty="0" err="1">
                <a:solidFill>
                  <a:srgbClr val="0070C0"/>
                </a:solidFill>
                <a:latin typeface="Arial" charset="0"/>
                <a:ea typeface="MS PGothic" charset="0"/>
                <a:cs typeface="Arial" charset="0"/>
              </a:rPr>
              <a:t>softlink</a:t>
            </a:r>
            <a:r>
              <a:rPr lang="en-US" altLang="zh-CN" sz="2000" i="1" dirty="0">
                <a:solidFill>
                  <a:srgbClr val="0070C0"/>
                </a:solidFill>
                <a:latin typeface="Arial" charset="0"/>
                <a:ea typeface="MS PGothic" charset="0"/>
                <a:cs typeface="Arial" charset="0"/>
              </a:rPr>
              <a:t> in run </a:t>
            </a:r>
            <a:r>
              <a:rPr lang="en-US" altLang="zh-CN" sz="2000" i="1" dirty="0" smtClean="0">
                <a:solidFill>
                  <a:srgbClr val="0070C0"/>
                </a:solidFill>
                <a:latin typeface="Arial" charset="0"/>
                <a:ea typeface="MS PGothic" charset="0"/>
                <a:cs typeface="Arial" charset="0"/>
              </a:rPr>
              <a:t>directory</a:t>
            </a:r>
          </a:p>
          <a:p>
            <a:pPr marL="342900" lvl="0" indent="-342900">
              <a:buFont typeface="Arial" panose="020B0604020202020204" pitchFamily="34" charset="0"/>
              <a:buChar char="$"/>
            </a:pPr>
            <a:r>
              <a:rPr lang="en-US" sz="2000" dirty="0">
                <a:latin typeface="Arial" charset="0"/>
                <a:ea typeface="MS PGothic" charset="0"/>
                <a:cs typeface="Arial" charset="0"/>
              </a:rPr>
              <a:t>ln -s ~/ExtData/GEOSCHEM_RESTARTS/v2018-11/initial_GEOSChem_rst.2x25_standard.nc ~/</a:t>
            </a:r>
            <a:r>
              <a:rPr lang="en-US" sz="2000" dirty="0" smtClean="0">
                <a:latin typeface="Arial" charset="0"/>
                <a:ea typeface="MS PGothic" charset="0"/>
                <a:cs typeface="Arial" charset="0"/>
              </a:rPr>
              <a:t>GC/geosfp_2x25_standard/GEOSChem.Restart.</a:t>
            </a:r>
            <a:r>
              <a:rPr lang="en-US" sz="2000" dirty="0" smtClean="0">
                <a:solidFill>
                  <a:srgbClr val="FF0000"/>
                </a:solidFill>
                <a:latin typeface="Arial" charset="0"/>
                <a:ea typeface="MS PGothic" charset="0"/>
                <a:cs typeface="Arial" charset="0"/>
              </a:rPr>
              <a:t>20160701_0000</a:t>
            </a:r>
            <a:r>
              <a:rPr lang="en-US" sz="2000" dirty="0" smtClean="0">
                <a:latin typeface="Arial" charset="0"/>
                <a:ea typeface="MS PGothic" charset="0"/>
                <a:cs typeface="Arial" charset="0"/>
              </a:rPr>
              <a:t>z.nc4</a:t>
            </a:r>
          </a:p>
        </p:txBody>
      </p:sp>
    </p:spTree>
    <p:extLst>
      <p:ext uri="{BB962C8B-B14F-4D97-AF65-F5344CB8AC3E}">
        <p14:creationId xmlns:p14="http://schemas.microsoft.com/office/powerpoint/2010/main" val="991425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>
                <a:ea typeface="MS PGothic" charset="0"/>
                <a:cs typeface="Arial Bold" charset="0"/>
              </a:rPr>
              <a:t>Access &amp; Use AWS Cloud with a joint account – </a:t>
            </a:r>
            <a:r>
              <a:rPr lang="en-GB" altLang="zh-CN" dirty="0">
                <a:ea typeface="MS PGothic" charset="0"/>
                <a:cs typeface="Arial Bold" charset="0"/>
              </a:rPr>
              <a:t>Basic </a:t>
            </a:r>
            <a:r>
              <a:rPr lang="en-GB" altLang="zh-CN" dirty="0" smtClean="0">
                <a:ea typeface="MS PGothic" charset="0"/>
                <a:cs typeface="Arial Bold" charset="0"/>
              </a:rPr>
              <a:t>Usage – GEOS-</a:t>
            </a:r>
            <a:r>
              <a:rPr lang="en-GB" altLang="zh-CN" dirty="0" err="1" smtClean="0">
                <a:ea typeface="MS PGothic" charset="0"/>
                <a:cs typeface="Arial Bold" charset="0"/>
              </a:rPr>
              <a:t>Chem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838199" y="1779587"/>
            <a:ext cx="11193967" cy="4286703"/>
          </a:xfrm>
        </p:spPr>
        <p:txBody>
          <a:bodyPr numCol="1">
            <a:noAutofit/>
          </a:bodyPr>
          <a:lstStyle/>
          <a:p>
            <a:pPr marL="0" indent="0">
              <a:buNone/>
            </a:pPr>
            <a:r>
              <a:rPr lang="en-US" sz="3200" dirty="0" smtClean="0">
                <a:latin typeface="Arial" charset="0"/>
                <a:ea typeface="MS PGothic" charset="0"/>
                <a:cs typeface="Arial" charset="0"/>
              </a:rPr>
              <a:t>Run GEOS-</a:t>
            </a:r>
            <a:r>
              <a:rPr lang="en-US" sz="3200" dirty="0" err="1" smtClean="0">
                <a:latin typeface="Arial" charset="0"/>
                <a:ea typeface="MS PGothic" charset="0"/>
                <a:cs typeface="Arial" charset="0"/>
              </a:rPr>
              <a:t>Chem</a:t>
            </a:r>
            <a:endParaRPr lang="en-US" sz="3200" dirty="0" smtClean="0">
              <a:latin typeface="Arial" charset="0"/>
              <a:ea typeface="MS PGothic" charset="0"/>
              <a:cs typeface="Arial" charset="0"/>
            </a:endParaRPr>
          </a:p>
          <a:p>
            <a:pPr lvl="0">
              <a:lnSpc>
                <a:spcPct val="100000"/>
              </a:lnSpc>
              <a:spcBef>
                <a:spcPts val="0"/>
              </a:spcBef>
            </a:pPr>
            <a:endParaRPr lang="en-US" altLang="zh-CN" sz="2000" dirty="0" smtClean="0">
              <a:solidFill>
                <a:prstClr val="black"/>
              </a:solidFill>
              <a:latin typeface="Arial" charset="0"/>
              <a:ea typeface="MS PGothic" charset="0"/>
              <a:cs typeface="Arial" charset="0"/>
            </a:endParaRPr>
          </a:p>
          <a:p>
            <a:pPr lvl="0">
              <a:lnSpc>
                <a:spcPct val="100000"/>
              </a:lnSpc>
              <a:spcBef>
                <a:spcPts val="0"/>
              </a:spcBef>
            </a:pPr>
            <a:endParaRPr lang="en-US" altLang="zh-CN" sz="2000" dirty="0">
              <a:solidFill>
                <a:prstClr val="black"/>
              </a:solidFill>
              <a:latin typeface="Arial" charset="0"/>
              <a:ea typeface="MS PGothic" charset="0"/>
              <a:cs typeface="Arial" charset="0"/>
            </a:endParaRPr>
          </a:p>
          <a:p>
            <a:pPr lvl="0">
              <a:lnSpc>
                <a:spcPct val="100000"/>
              </a:lnSpc>
              <a:spcBef>
                <a:spcPts val="0"/>
              </a:spcBef>
            </a:pPr>
            <a:endParaRPr lang="en-US" altLang="zh-CN" sz="2000" dirty="0" smtClean="0">
              <a:solidFill>
                <a:prstClr val="black"/>
              </a:solidFill>
              <a:latin typeface="Arial" charset="0"/>
              <a:ea typeface="MS PGothic" charset="0"/>
              <a:cs typeface="Arial" charset="0"/>
            </a:endParaRPr>
          </a:p>
          <a:p>
            <a:pPr lvl="0">
              <a:lnSpc>
                <a:spcPct val="100000"/>
              </a:lnSpc>
              <a:spcBef>
                <a:spcPts val="0"/>
              </a:spcBef>
            </a:pPr>
            <a:endParaRPr lang="en-US" altLang="zh-CN" sz="2000" dirty="0" smtClean="0">
              <a:solidFill>
                <a:prstClr val="black"/>
              </a:solidFill>
              <a:latin typeface="Arial" charset="0"/>
              <a:ea typeface="MS PGothic" charset="0"/>
              <a:cs typeface="Arial" charset="0"/>
            </a:endParaRPr>
          </a:p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n-US" altLang="zh-CN" sz="2000" dirty="0" smtClean="0">
                <a:solidFill>
                  <a:prstClr val="black"/>
                </a:solidFill>
                <a:latin typeface="Arial" charset="0"/>
                <a:ea typeface="MS PGothic" charset="0"/>
                <a:cs typeface="Arial" charset="0"/>
              </a:rPr>
              <a:t>Subject to: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dirty="0" smtClean="0">
                <a:solidFill>
                  <a:prstClr val="black"/>
                </a:solidFill>
                <a:latin typeface="Arial" charset="0"/>
                <a:ea typeface="MS PGothic" charset="0"/>
                <a:cs typeface="Arial" charset="0"/>
              </a:rPr>
              <a:t>    Instance type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dirty="0">
                <a:solidFill>
                  <a:prstClr val="black"/>
                </a:solidFill>
                <a:latin typeface="Arial" charset="0"/>
                <a:ea typeface="MS PGothic" charset="0"/>
                <a:cs typeface="Arial" charset="0"/>
              </a:rPr>
              <a:t> </a:t>
            </a:r>
            <a:r>
              <a:rPr lang="en-US" sz="2000" dirty="0" smtClean="0">
                <a:solidFill>
                  <a:prstClr val="black"/>
                </a:solidFill>
                <a:latin typeface="Arial" charset="0"/>
                <a:ea typeface="MS PGothic" charset="0"/>
                <a:cs typeface="Arial" charset="0"/>
              </a:rPr>
              <a:t>   time steps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dirty="0" smtClean="0">
                <a:solidFill>
                  <a:srgbClr val="FF0000"/>
                </a:solidFill>
                <a:latin typeface="Arial" charset="0"/>
                <a:ea typeface="MS PGothic" charset="0"/>
                <a:cs typeface="Arial" charset="0"/>
              </a:rPr>
              <a:t>    “Warm-up”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2000" dirty="0">
              <a:solidFill>
                <a:prstClr val="black"/>
              </a:solidFill>
              <a:latin typeface="Arial" charset="0"/>
              <a:ea typeface="MS PGothic" charset="0"/>
              <a:cs typeface="Arial" charset="0"/>
            </a:endParaRPr>
          </a:p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n-US" altLang="zh-CN" sz="2000" dirty="0" smtClean="0">
                <a:solidFill>
                  <a:prstClr val="black"/>
                </a:solidFill>
                <a:latin typeface="Arial" charset="0"/>
                <a:ea typeface="MS PGothic" charset="0"/>
                <a:cs typeface="Arial" charset="0"/>
              </a:rPr>
              <a:t>Denotes time-averaged value between 20160701-0000z to 20160701-0020z</a:t>
            </a:r>
            <a:endParaRPr lang="en-US" sz="2000" dirty="0">
              <a:solidFill>
                <a:prstClr val="black"/>
              </a:solidFill>
              <a:latin typeface="Arial" charset="0"/>
              <a:ea typeface="MS PGothic" charset="0"/>
              <a:cs typeface="Arial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3200" dirty="0" smtClean="0">
              <a:latin typeface="Arial" charset="0"/>
              <a:ea typeface="MS PGothic" charset="0"/>
              <a:cs typeface="Arial" charset="0"/>
            </a:endParaRPr>
          </a:p>
          <a:p>
            <a:pPr lvl="0">
              <a:lnSpc>
                <a:spcPct val="100000"/>
              </a:lnSpc>
              <a:spcBef>
                <a:spcPts val="0"/>
              </a:spcBef>
            </a:pPr>
            <a:endParaRPr lang="en-US" altLang="zh-CN" sz="2000" dirty="0" smtClean="0">
              <a:solidFill>
                <a:prstClr val="black"/>
              </a:solidFill>
              <a:latin typeface="Arial" charset="0"/>
              <a:ea typeface="MS PGothic" charset="0"/>
              <a:cs typeface="Arial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99016" y="2588415"/>
            <a:ext cx="11193967" cy="7078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342900" lvl="0" indent="-342900">
              <a:buFont typeface="Arial" panose="020B0604020202020204" pitchFamily="34" charset="0"/>
              <a:buChar char="#"/>
            </a:pPr>
            <a:r>
              <a:rPr lang="en-US" altLang="zh-CN" sz="2000" i="1" dirty="0" smtClean="0">
                <a:solidFill>
                  <a:srgbClr val="0070C0"/>
                </a:solidFill>
                <a:latin typeface="Arial" charset="0"/>
                <a:ea typeface="MS PGothic" charset="0"/>
                <a:cs typeface="Arial" charset="0"/>
              </a:rPr>
              <a:t>run GEOS-</a:t>
            </a:r>
            <a:r>
              <a:rPr lang="en-US" altLang="zh-CN" sz="2000" i="1" dirty="0" err="1" smtClean="0">
                <a:solidFill>
                  <a:srgbClr val="0070C0"/>
                </a:solidFill>
                <a:latin typeface="Arial" charset="0"/>
                <a:ea typeface="MS PGothic" charset="0"/>
                <a:cs typeface="Arial" charset="0"/>
              </a:rPr>
              <a:t>Chem</a:t>
            </a:r>
            <a:r>
              <a:rPr lang="en-US" altLang="zh-CN" sz="2000" i="1" dirty="0" smtClean="0">
                <a:solidFill>
                  <a:srgbClr val="0070C0"/>
                </a:solidFill>
                <a:latin typeface="Arial" charset="0"/>
                <a:ea typeface="MS PGothic" charset="0"/>
                <a:cs typeface="Arial" charset="0"/>
              </a:rPr>
              <a:t> (</a:t>
            </a:r>
            <a:r>
              <a:rPr lang="en-GB" altLang="zh-CN" sz="2000" i="1" dirty="0">
                <a:solidFill>
                  <a:srgbClr val="0070C0"/>
                </a:solidFill>
                <a:latin typeface="Arial" charset="0"/>
                <a:ea typeface="MS PGothic" charset="0"/>
                <a:cs typeface="Arial" charset="0"/>
              </a:rPr>
              <a:t>To monitor running time, </a:t>
            </a:r>
            <a:r>
              <a:rPr lang="en-GB" altLang="zh-CN" sz="2000" i="1" dirty="0" smtClean="0">
                <a:solidFill>
                  <a:srgbClr val="0070C0"/>
                </a:solidFill>
                <a:latin typeface="Arial" charset="0"/>
                <a:ea typeface="MS PGothic" charset="0"/>
                <a:cs typeface="Arial" charset="0"/>
              </a:rPr>
              <a:t>type </a:t>
            </a:r>
            <a:r>
              <a:rPr lang="en-GB" altLang="zh-CN" sz="2000" i="1" dirty="0">
                <a:solidFill>
                  <a:srgbClr val="0070C0"/>
                </a:solidFill>
                <a:latin typeface="Arial" charset="0"/>
                <a:ea typeface="MS PGothic" charset="0"/>
                <a:cs typeface="Arial" charset="0"/>
              </a:rPr>
              <a:t>time ./</a:t>
            </a:r>
            <a:r>
              <a:rPr lang="en-GB" altLang="zh-CN" sz="2000" i="1" dirty="0" smtClean="0">
                <a:solidFill>
                  <a:srgbClr val="0070C0"/>
                </a:solidFill>
                <a:latin typeface="Arial" charset="0"/>
                <a:ea typeface="MS PGothic" charset="0"/>
                <a:cs typeface="Arial" charset="0"/>
              </a:rPr>
              <a:t>geos.mp</a:t>
            </a:r>
            <a:r>
              <a:rPr lang="en-US" altLang="zh-CN" sz="2000" i="1" dirty="0" smtClean="0">
                <a:solidFill>
                  <a:srgbClr val="0070C0"/>
                </a:solidFill>
                <a:latin typeface="Arial" charset="0"/>
                <a:ea typeface="MS PGothic" charset="0"/>
                <a:cs typeface="Arial" charset="0"/>
              </a:rPr>
              <a:t>)</a:t>
            </a:r>
          </a:p>
          <a:p>
            <a:pPr marL="342900" lvl="0" indent="-342900">
              <a:buFont typeface="Arial" panose="020B0604020202020204" pitchFamily="34" charset="0"/>
              <a:buChar char="$"/>
            </a:pPr>
            <a:r>
              <a:rPr lang="en-US" altLang="zh-CN" sz="2000" dirty="0" smtClean="0">
                <a:solidFill>
                  <a:prstClr val="black"/>
                </a:solidFill>
                <a:latin typeface="Arial" charset="0"/>
                <a:ea typeface="MS PGothic" charset="0"/>
                <a:cs typeface="Arial" charset="0"/>
              </a:rPr>
              <a:t>./geos.mp</a:t>
            </a:r>
            <a:endParaRPr lang="en-US" altLang="zh-CN" sz="2000" dirty="0">
              <a:solidFill>
                <a:prstClr val="black"/>
              </a:solidFill>
              <a:latin typeface="Arial" charset="0"/>
              <a:ea typeface="MS PGothic" charset="0"/>
              <a:cs typeface="Arial" charset="0"/>
            </a:endParaRPr>
          </a:p>
        </p:txBody>
      </p:sp>
      <p:cxnSp>
        <p:nvCxnSpPr>
          <p:cNvPr id="7" name="直接箭头连接符 11"/>
          <p:cNvCxnSpPr/>
          <p:nvPr/>
        </p:nvCxnSpPr>
        <p:spPr>
          <a:xfrm flipV="1">
            <a:off x="2688116" y="4105129"/>
            <a:ext cx="1993409" cy="20874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6341" y="5476875"/>
            <a:ext cx="8505825" cy="1381125"/>
          </a:xfrm>
          <a:prstGeom prst="rect">
            <a:avLst/>
          </a:prstGeom>
        </p:spPr>
      </p:pic>
      <p:cxnSp>
        <p:nvCxnSpPr>
          <p:cNvPr id="11" name="直接箭头连接符 11"/>
          <p:cNvCxnSpPr/>
          <p:nvPr/>
        </p:nvCxnSpPr>
        <p:spPr>
          <a:xfrm>
            <a:off x="9805012" y="5199961"/>
            <a:ext cx="1630496" cy="95522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1688" y="3583007"/>
            <a:ext cx="5705475" cy="8763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5100" y="3957963"/>
            <a:ext cx="5676900" cy="85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495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>
                <a:ea typeface="MS PGothic" charset="0"/>
                <a:cs typeface="Arial Bold" charset="0"/>
              </a:rPr>
              <a:t>Access &amp; Use AWS Cloud with a joint account – </a:t>
            </a:r>
            <a:r>
              <a:rPr lang="en-GB" altLang="zh-CN" dirty="0">
                <a:ea typeface="MS PGothic" charset="0"/>
                <a:cs typeface="Arial Bold" charset="0"/>
              </a:rPr>
              <a:t>Basic </a:t>
            </a:r>
            <a:r>
              <a:rPr lang="en-GB" altLang="zh-CN" dirty="0" smtClean="0">
                <a:ea typeface="MS PGothic" charset="0"/>
                <a:cs typeface="Arial Bold" charset="0"/>
              </a:rPr>
              <a:t>Usage – GEOS-</a:t>
            </a:r>
            <a:r>
              <a:rPr lang="en-GB" altLang="zh-CN" dirty="0" err="1" smtClean="0">
                <a:ea typeface="MS PGothic" charset="0"/>
                <a:cs typeface="Arial Bold" charset="0"/>
              </a:rPr>
              <a:t>Chem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838199" y="1779587"/>
            <a:ext cx="11193967" cy="4286703"/>
          </a:xfrm>
        </p:spPr>
        <p:txBody>
          <a:bodyPr numCol="1">
            <a:noAutofit/>
          </a:bodyPr>
          <a:lstStyle/>
          <a:p>
            <a:pPr marL="0" indent="0">
              <a:buNone/>
            </a:pPr>
            <a:r>
              <a:rPr lang="en-US" sz="3200" dirty="0" smtClean="0">
                <a:latin typeface="Arial" charset="0"/>
                <a:ea typeface="MS PGothic" charset="0"/>
                <a:cs typeface="Arial" charset="0"/>
              </a:rPr>
              <a:t>Analyze model outputs using </a:t>
            </a:r>
            <a:r>
              <a:rPr lang="en-US" sz="3200" dirty="0" err="1" smtClean="0">
                <a:latin typeface="Arial" charset="0"/>
                <a:ea typeface="MS PGothic" charset="0"/>
                <a:cs typeface="Arial" charset="0"/>
              </a:rPr>
              <a:t>Jupyter</a:t>
            </a:r>
            <a:endParaRPr lang="en-US" sz="3200" dirty="0" smtClean="0">
              <a:latin typeface="Arial" charset="0"/>
              <a:ea typeface="MS PGothic" charset="0"/>
              <a:cs typeface="Arial" charset="0"/>
            </a:endParaRPr>
          </a:p>
          <a:p>
            <a:pPr lvl="0">
              <a:lnSpc>
                <a:spcPct val="100000"/>
              </a:lnSpc>
              <a:spcBef>
                <a:spcPts val="0"/>
              </a:spcBef>
            </a:pPr>
            <a:endParaRPr lang="en-US" altLang="zh-CN" sz="2000" dirty="0" smtClean="0">
              <a:solidFill>
                <a:prstClr val="black"/>
              </a:solidFill>
              <a:latin typeface="Arial" charset="0"/>
              <a:ea typeface="MS PGothic" charset="0"/>
              <a:cs typeface="Arial" charset="0"/>
            </a:endParaRPr>
          </a:p>
        </p:txBody>
      </p:sp>
      <p:sp>
        <p:nvSpPr>
          <p:cNvPr id="4" name="Rectangle 5"/>
          <p:cNvSpPr/>
          <p:nvPr/>
        </p:nvSpPr>
        <p:spPr>
          <a:xfrm>
            <a:off x="499016" y="2588415"/>
            <a:ext cx="11193967" cy="317009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342900" lvl="0" indent="-342900">
              <a:buFont typeface="Arial" panose="020B0604020202020204" pitchFamily="34" charset="0"/>
              <a:buChar char="#"/>
            </a:pPr>
            <a:r>
              <a:rPr lang="en-US" sz="2000" i="1" dirty="0" smtClean="0">
                <a:solidFill>
                  <a:srgbClr val="0070C0"/>
                </a:solidFill>
                <a:latin typeface="Arial" charset="0"/>
                <a:ea typeface="MS PGothic" charset="0"/>
                <a:cs typeface="Arial" charset="0"/>
              </a:rPr>
              <a:t>Re-connect using port-forwarding</a:t>
            </a:r>
            <a:endParaRPr lang="en-US" sz="2000" i="1" dirty="0">
              <a:solidFill>
                <a:srgbClr val="0070C0"/>
              </a:solidFill>
              <a:latin typeface="Arial" charset="0"/>
              <a:ea typeface="MS PGothic" charset="0"/>
              <a:cs typeface="Arial" charset="0"/>
            </a:endParaRPr>
          </a:p>
          <a:p>
            <a:pPr marL="342900" lvl="0" indent="-342900">
              <a:buFont typeface="Arial" panose="020B0604020202020204" pitchFamily="34" charset="0"/>
              <a:buChar char="$"/>
            </a:pPr>
            <a:r>
              <a:rPr lang="en-US" sz="2000" dirty="0" err="1">
                <a:latin typeface="Arial" charset="0"/>
                <a:ea typeface="MS PGothic" charset="0"/>
                <a:cs typeface="Arial" charset="0"/>
              </a:rPr>
              <a:t>ssh</a:t>
            </a:r>
            <a:r>
              <a:rPr lang="en-US" sz="2000" dirty="0">
                <a:latin typeface="Arial" charset="0"/>
                <a:ea typeface="MS PGothic" charset="0"/>
                <a:cs typeface="Arial" charset="0"/>
              </a:rPr>
              <a:t> -</a:t>
            </a:r>
            <a:r>
              <a:rPr lang="en-US" sz="2000" dirty="0" err="1">
                <a:latin typeface="Arial" charset="0"/>
                <a:ea typeface="MS PGothic" charset="0"/>
                <a:cs typeface="Arial" charset="0"/>
              </a:rPr>
              <a:t>i</a:t>
            </a:r>
            <a:r>
              <a:rPr lang="en-US" sz="2000" dirty="0">
                <a:latin typeface="Arial" charset="0"/>
                <a:ea typeface="MS PGothic" charset="0"/>
                <a:cs typeface="Arial" charset="0"/>
              </a:rPr>
              <a:t> "your-key-</a:t>
            </a:r>
            <a:r>
              <a:rPr lang="en-US" sz="2000" dirty="0" err="1">
                <a:latin typeface="Arial" charset="0"/>
                <a:ea typeface="MS PGothic" charset="0"/>
                <a:cs typeface="Arial" charset="0"/>
              </a:rPr>
              <a:t>name.pem</a:t>
            </a:r>
            <a:r>
              <a:rPr lang="en-US" sz="2000" dirty="0">
                <a:latin typeface="Arial" charset="0"/>
                <a:ea typeface="MS PGothic" charset="0"/>
                <a:cs typeface="Arial" charset="0"/>
              </a:rPr>
              <a:t>" ubuntu@xxx.amazonaws.com -L </a:t>
            </a:r>
            <a:r>
              <a:rPr lang="en-US" sz="2000" dirty="0" smtClean="0">
                <a:latin typeface="Arial" charset="0"/>
                <a:ea typeface="MS PGothic" charset="0"/>
                <a:cs typeface="Arial" charset="0"/>
              </a:rPr>
              <a:t>8999:localhost:8999</a:t>
            </a:r>
          </a:p>
          <a:p>
            <a:pPr marL="342900" indent="-342900">
              <a:buFont typeface="Arial" panose="020B0604020202020204" pitchFamily="34" charset="0"/>
              <a:buChar char="#"/>
            </a:pPr>
            <a:r>
              <a:rPr lang="en-US" altLang="zh-CN" sz="2000" i="1" dirty="0" smtClean="0">
                <a:solidFill>
                  <a:srgbClr val="0070C0"/>
                </a:solidFill>
                <a:latin typeface="Arial" charset="0"/>
                <a:ea typeface="MS PGothic" charset="0"/>
                <a:cs typeface="Arial" charset="0"/>
              </a:rPr>
              <a:t>Activate geo python environment</a:t>
            </a:r>
          </a:p>
          <a:p>
            <a:pPr marL="342900" indent="-342900">
              <a:buFont typeface="Arial" panose="020B0604020202020204" pitchFamily="34" charset="0"/>
              <a:buChar char="$"/>
            </a:pPr>
            <a:r>
              <a:rPr lang="en-US" altLang="zh-CN" sz="2000" dirty="0">
                <a:latin typeface="Arial" charset="0"/>
                <a:ea typeface="MS PGothic" charset="0"/>
                <a:cs typeface="Arial" charset="0"/>
              </a:rPr>
              <a:t>source activate </a:t>
            </a:r>
            <a:r>
              <a:rPr lang="en-US" altLang="zh-CN" sz="2000" dirty="0" smtClean="0">
                <a:latin typeface="Arial" charset="0"/>
                <a:ea typeface="MS PGothic" charset="0"/>
                <a:cs typeface="Arial" charset="0"/>
              </a:rPr>
              <a:t>geo</a:t>
            </a:r>
          </a:p>
          <a:p>
            <a:pPr marL="342900" lvl="0" indent="-342900">
              <a:buFont typeface="Arial" panose="020B0604020202020204" pitchFamily="34" charset="0"/>
              <a:buChar char="#"/>
            </a:pPr>
            <a:r>
              <a:rPr lang="en-US" altLang="zh-CN" sz="2000" i="1" dirty="0" smtClean="0">
                <a:solidFill>
                  <a:srgbClr val="0070C0"/>
                </a:solidFill>
                <a:latin typeface="Arial" charset="0"/>
                <a:ea typeface="MS PGothic" charset="0"/>
                <a:cs typeface="Arial" charset="0"/>
              </a:rPr>
              <a:t>Start a </a:t>
            </a:r>
            <a:r>
              <a:rPr lang="en-US" altLang="zh-CN" sz="2000" i="1" dirty="0" err="1" smtClean="0">
                <a:solidFill>
                  <a:srgbClr val="0070C0"/>
                </a:solidFill>
                <a:latin typeface="Arial" charset="0"/>
                <a:ea typeface="MS PGothic" charset="0"/>
                <a:cs typeface="Arial" charset="0"/>
              </a:rPr>
              <a:t>jupyter</a:t>
            </a:r>
            <a:endParaRPr lang="en-US" altLang="zh-CN" sz="2000" i="1" dirty="0" smtClean="0">
              <a:solidFill>
                <a:srgbClr val="0070C0"/>
              </a:solidFill>
              <a:latin typeface="Arial" charset="0"/>
              <a:ea typeface="MS PGothic" charset="0"/>
              <a:cs typeface="Arial" charset="0"/>
            </a:endParaRPr>
          </a:p>
          <a:p>
            <a:pPr marL="342900" lvl="0" indent="-342900">
              <a:buFont typeface="Arial" panose="020B0604020202020204" pitchFamily="34" charset="0"/>
              <a:buChar char="$"/>
            </a:pPr>
            <a:r>
              <a:rPr lang="en-US" sz="2000" dirty="0" err="1">
                <a:latin typeface="Arial" charset="0"/>
                <a:ea typeface="MS PGothic" charset="0"/>
                <a:cs typeface="Arial" charset="0"/>
              </a:rPr>
              <a:t>jupyter</a:t>
            </a:r>
            <a:r>
              <a:rPr lang="en-US" sz="2000" dirty="0">
                <a:latin typeface="Arial" charset="0"/>
                <a:ea typeface="MS PGothic" charset="0"/>
                <a:cs typeface="Arial" charset="0"/>
              </a:rPr>
              <a:t> notebook --</a:t>
            </a:r>
            <a:r>
              <a:rPr lang="en-US" sz="2000" dirty="0" err="1">
                <a:latin typeface="Arial" charset="0"/>
                <a:ea typeface="MS PGothic" charset="0"/>
                <a:cs typeface="Arial" charset="0"/>
              </a:rPr>
              <a:t>NotebookApp.token</a:t>
            </a:r>
            <a:r>
              <a:rPr lang="en-US" sz="2000" dirty="0">
                <a:latin typeface="Arial" charset="0"/>
                <a:ea typeface="MS PGothic" charset="0"/>
                <a:cs typeface="Arial" charset="0"/>
              </a:rPr>
              <a:t>='' --no-browser --port=8999 --notebook-</a:t>
            </a:r>
            <a:r>
              <a:rPr lang="en-US" sz="2000" dirty="0" err="1">
                <a:latin typeface="Arial" charset="0"/>
                <a:ea typeface="MS PGothic" charset="0"/>
                <a:cs typeface="Arial" charset="0"/>
              </a:rPr>
              <a:t>dir</a:t>
            </a:r>
            <a:r>
              <a:rPr lang="en-US" sz="2000" dirty="0">
                <a:latin typeface="Arial" charset="0"/>
                <a:ea typeface="MS PGothic" charset="0"/>
                <a:cs typeface="Arial" charset="0"/>
              </a:rPr>
              <a:t> </a:t>
            </a:r>
            <a:r>
              <a:rPr lang="en-US" sz="2000" dirty="0" smtClean="0">
                <a:latin typeface="Arial" charset="0"/>
                <a:ea typeface="MS PGothic" charset="0"/>
                <a:cs typeface="Arial" charset="0"/>
              </a:rPr>
              <a:t>~/</a:t>
            </a:r>
          </a:p>
          <a:p>
            <a:pPr marL="342900" lvl="0" indent="-342900">
              <a:buFont typeface="Arial" panose="020B0604020202020204" pitchFamily="34" charset="0"/>
              <a:buChar char="#"/>
            </a:pPr>
            <a:r>
              <a:rPr lang="en-US" altLang="zh-CN" sz="2000" i="1" dirty="0" smtClean="0">
                <a:solidFill>
                  <a:srgbClr val="0070C0"/>
                </a:solidFill>
                <a:latin typeface="Arial" charset="0"/>
                <a:ea typeface="MS PGothic" charset="0"/>
                <a:cs typeface="Arial" charset="0"/>
              </a:rPr>
              <a:t>Open the </a:t>
            </a:r>
            <a:r>
              <a:rPr lang="en-US" altLang="zh-CN" sz="2000" i="1" dirty="0" err="1" smtClean="0">
                <a:solidFill>
                  <a:srgbClr val="0070C0"/>
                </a:solidFill>
                <a:latin typeface="Arial" charset="0"/>
                <a:ea typeface="MS PGothic" charset="0"/>
                <a:cs typeface="Arial" charset="0"/>
              </a:rPr>
              <a:t>url</a:t>
            </a:r>
            <a:r>
              <a:rPr lang="en-US" altLang="zh-CN" sz="2000" i="1" dirty="0" smtClean="0">
                <a:solidFill>
                  <a:srgbClr val="0070C0"/>
                </a:solidFill>
                <a:latin typeface="Arial" charset="0"/>
                <a:ea typeface="MS PGothic" charset="0"/>
                <a:cs typeface="Arial" charset="0"/>
              </a:rPr>
              <a:t> and write analyzing codes</a:t>
            </a:r>
          </a:p>
          <a:p>
            <a:pPr marL="342900" lvl="0" indent="-342900">
              <a:buFont typeface="Arial" panose="020B0604020202020204" pitchFamily="34" charset="0"/>
              <a:buChar char="$"/>
            </a:pPr>
            <a:r>
              <a:rPr lang="en-US" altLang="zh-CN" sz="2000" dirty="0">
                <a:solidFill>
                  <a:prstClr val="black"/>
                </a:solidFill>
                <a:latin typeface="Arial" charset="0"/>
                <a:ea typeface="MS PGothic" charset="0"/>
                <a:cs typeface="Arial" charset="0"/>
              </a:rPr>
              <a:t>http://localhost:8999</a:t>
            </a:r>
            <a:r>
              <a:rPr lang="en-US" altLang="zh-CN" sz="2000" dirty="0" smtClean="0">
                <a:solidFill>
                  <a:prstClr val="black"/>
                </a:solidFill>
                <a:latin typeface="Arial" charset="0"/>
                <a:ea typeface="MS PGothic" charset="0"/>
                <a:cs typeface="Arial" charset="0"/>
              </a:rPr>
              <a:t>/</a:t>
            </a:r>
          </a:p>
          <a:p>
            <a:pPr marL="342900" lvl="0" indent="-342900">
              <a:buFont typeface="Arial" panose="020B0604020202020204" pitchFamily="34" charset="0"/>
              <a:buChar char="#"/>
            </a:pPr>
            <a:r>
              <a:rPr lang="en-US" altLang="zh-CN" sz="2000" i="1" dirty="0" smtClean="0">
                <a:solidFill>
                  <a:srgbClr val="0070C0"/>
                </a:solidFill>
                <a:latin typeface="Arial" charset="0"/>
                <a:ea typeface="MS PGothic" charset="0"/>
                <a:cs typeface="Arial" charset="0"/>
              </a:rPr>
              <a:t>Deactivate geo environment</a:t>
            </a:r>
            <a:endParaRPr lang="en-US" altLang="zh-CN" sz="2000" i="1" dirty="0">
              <a:solidFill>
                <a:srgbClr val="0070C0"/>
              </a:solidFill>
              <a:latin typeface="Arial" charset="0"/>
              <a:ea typeface="MS PGothic" charset="0"/>
              <a:cs typeface="Arial" charset="0"/>
            </a:endParaRPr>
          </a:p>
          <a:p>
            <a:pPr marL="342900" lvl="0" indent="-342900">
              <a:buFont typeface="Arial" panose="020B0604020202020204" pitchFamily="34" charset="0"/>
              <a:buChar char="$"/>
            </a:pPr>
            <a:r>
              <a:rPr lang="en-US" altLang="zh-CN" sz="2000" dirty="0">
                <a:solidFill>
                  <a:prstClr val="black"/>
                </a:solidFill>
                <a:latin typeface="Arial" charset="0"/>
                <a:ea typeface="MS PGothic" charset="0"/>
                <a:cs typeface="Arial" charset="0"/>
              </a:rPr>
              <a:t>s</a:t>
            </a:r>
            <a:r>
              <a:rPr lang="en-US" altLang="zh-CN" sz="2000" dirty="0" smtClean="0">
                <a:solidFill>
                  <a:prstClr val="black"/>
                </a:solidFill>
                <a:latin typeface="Arial" charset="0"/>
                <a:ea typeface="MS PGothic" charset="0"/>
                <a:cs typeface="Arial" charset="0"/>
              </a:rPr>
              <a:t>ource deactivate</a:t>
            </a:r>
            <a:endParaRPr lang="en-US" altLang="zh-CN" sz="2000" dirty="0">
              <a:solidFill>
                <a:prstClr val="black"/>
              </a:solidFill>
              <a:latin typeface="Arial" charset="0"/>
              <a:ea typeface="MS PGothic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2417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>
                <a:ea typeface="MS PGothic" charset="0"/>
                <a:cs typeface="Arial Bold" charset="0"/>
              </a:rPr>
              <a:t>Access &amp; Use AWS Cloud with a joint account – </a:t>
            </a:r>
            <a:r>
              <a:rPr lang="en-GB" altLang="zh-CN" dirty="0">
                <a:ea typeface="MS PGothic" charset="0"/>
                <a:cs typeface="Arial Bold" charset="0"/>
              </a:rPr>
              <a:t>Basic </a:t>
            </a:r>
            <a:r>
              <a:rPr lang="en-GB" altLang="zh-CN" dirty="0" smtClean="0">
                <a:ea typeface="MS PGothic" charset="0"/>
                <a:cs typeface="Arial Bold" charset="0"/>
              </a:rPr>
              <a:t>Usage – GEOS-</a:t>
            </a:r>
            <a:r>
              <a:rPr lang="en-GB" altLang="zh-CN" dirty="0" err="1" smtClean="0">
                <a:ea typeface="MS PGothic" charset="0"/>
                <a:cs typeface="Arial Bold" charset="0"/>
              </a:rPr>
              <a:t>Chem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838199" y="1779587"/>
            <a:ext cx="11193967" cy="4286703"/>
          </a:xfrm>
        </p:spPr>
        <p:txBody>
          <a:bodyPr numCol="1">
            <a:noAutofit/>
          </a:bodyPr>
          <a:lstStyle/>
          <a:p>
            <a:pPr marL="0" indent="0">
              <a:buNone/>
            </a:pPr>
            <a:r>
              <a:rPr lang="en-US" sz="3200" dirty="0" smtClean="0">
                <a:latin typeface="Arial" charset="0"/>
                <a:ea typeface="MS PGothic" charset="0"/>
                <a:cs typeface="Arial" charset="0"/>
              </a:rPr>
              <a:t>Save files to S3, terminate server, and start over whenever needed</a:t>
            </a:r>
          </a:p>
          <a:p>
            <a:pPr lvl="0">
              <a:lnSpc>
                <a:spcPct val="100000"/>
              </a:lnSpc>
              <a:spcBef>
                <a:spcPts val="0"/>
              </a:spcBef>
            </a:pPr>
            <a:endParaRPr lang="en-US" altLang="zh-CN" sz="2000" dirty="0" smtClean="0">
              <a:solidFill>
                <a:prstClr val="black"/>
              </a:solidFill>
              <a:latin typeface="Arial" charset="0"/>
              <a:ea typeface="MS PGothic" charset="0"/>
              <a:cs typeface="Arial" charset="0"/>
            </a:endParaRPr>
          </a:p>
        </p:txBody>
      </p:sp>
      <p:sp>
        <p:nvSpPr>
          <p:cNvPr id="4" name="Rectangle 5"/>
          <p:cNvSpPr/>
          <p:nvPr/>
        </p:nvSpPr>
        <p:spPr>
          <a:xfrm>
            <a:off x="499016" y="2985090"/>
            <a:ext cx="11193967" cy="286232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342900" lvl="0" indent="-342900">
              <a:buFont typeface="Arial" panose="020B0604020202020204" pitchFamily="34" charset="0"/>
              <a:buChar char="#"/>
            </a:pPr>
            <a:r>
              <a:rPr lang="en-US" altLang="zh-CN" sz="2000" i="1" dirty="0" smtClean="0">
                <a:solidFill>
                  <a:srgbClr val="0070C0"/>
                </a:solidFill>
                <a:latin typeface="Arial" charset="0"/>
                <a:ea typeface="MS PGothic" charset="0"/>
                <a:cs typeface="Arial" charset="0"/>
              </a:rPr>
              <a:t>Save files (most time run directories) to S3</a:t>
            </a:r>
            <a:endParaRPr lang="en-US" sz="2000" i="1" dirty="0">
              <a:solidFill>
                <a:srgbClr val="0070C0"/>
              </a:solidFill>
              <a:latin typeface="Arial" charset="0"/>
              <a:ea typeface="MS PGothic" charset="0"/>
              <a:cs typeface="Arial" charset="0"/>
            </a:endParaRPr>
          </a:p>
          <a:p>
            <a:pPr marL="342900" lvl="0" indent="-342900">
              <a:buFont typeface="Arial" panose="020B0604020202020204" pitchFamily="34" charset="0"/>
              <a:buChar char="$"/>
            </a:pPr>
            <a:r>
              <a:rPr lang="en-US" sz="2000" dirty="0">
                <a:latin typeface="Arial" charset="0"/>
                <a:ea typeface="MS PGothic" charset="0"/>
                <a:cs typeface="Arial" charset="0"/>
              </a:rPr>
              <a:t>a</a:t>
            </a:r>
            <a:r>
              <a:rPr lang="en-US" sz="2000" dirty="0" smtClean="0">
                <a:latin typeface="Arial" charset="0"/>
                <a:ea typeface="MS PGothic" charset="0"/>
                <a:cs typeface="Arial" charset="0"/>
              </a:rPr>
              <a:t>ws s3 </a:t>
            </a:r>
            <a:r>
              <a:rPr lang="en-US" sz="2000" dirty="0" err="1" smtClean="0">
                <a:latin typeface="Arial" charset="0"/>
                <a:ea typeface="MS PGothic" charset="0"/>
                <a:cs typeface="Arial" charset="0"/>
              </a:rPr>
              <a:t>cp</a:t>
            </a:r>
            <a:r>
              <a:rPr lang="en-US" sz="2000" dirty="0">
                <a:latin typeface="Arial" charset="0"/>
                <a:ea typeface="MS PGothic" charset="0"/>
                <a:cs typeface="Arial" charset="0"/>
              </a:rPr>
              <a:t> --recursive ~/</a:t>
            </a:r>
            <a:r>
              <a:rPr lang="en-US" sz="2000" dirty="0" smtClean="0">
                <a:latin typeface="Arial" charset="0"/>
                <a:ea typeface="MS PGothic" charset="0"/>
                <a:cs typeface="Arial" charset="0"/>
              </a:rPr>
              <a:t>GC </a:t>
            </a:r>
            <a:r>
              <a:rPr lang="en-US" sz="2000" dirty="0">
                <a:latin typeface="Arial" charset="0"/>
                <a:ea typeface="MS PGothic" charset="0"/>
                <a:cs typeface="Arial" charset="0"/>
              </a:rPr>
              <a:t>s3://</a:t>
            </a:r>
            <a:r>
              <a:rPr lang="en-US" sz="2000" dirty="0" smtClean="0">
                <a:latin typeface="Arial" charset="0"/>
                <a:ea typeface="MS PGothic" charset="0"/>
                <a:cs typeface="Arial" charset="0"/>
              </a:rPr>
              <a:t>fei-geoschem-run-directory/GC</a:t>
            </a:r>
          </a:p>
          <a:p>
            <a:pPr marL="342900" indent="-342900">
              <a:buFont typeface="Arial" panose="020B0604020202020204" pitchFamily="34" charset="0"/>
              <a:buChar char="#"/>
            </a:pPr>
            <a:r>
              <a:rPr lang="en-US" altLang="zh-CN" sz="2000" i="1" dirty="0" smtClean="0">
                <a:solidFill>
                  <a:srgbClr val="0070C0"/>
                </a:solidFill>
                <a:latin typeface="Arial" charset="0"/>
                <a:ea typeface="MS PGothic" charset="0"/>
                <a:cs typeface="Arial" charset="0"/>
              </a:rPr>
              <a:t>Terminate server (to do this in the graphical console is convenient enough)</a:t>
            </a:r>
          </a:p>
          <a:p>
            <a:pPr marL="342900" lvl="0" indent="-342900">
              <a:buFont typeface="Arial" panose="020B0604020202020204" pitchFamily="34" charset="0"/>
              <a:buChar char="#"/>
            </a:pPr>
            <a:r>
              <a:rPr lang="en-US" altLang="zh-CN" sz="2000" i="1" dirty="0" smtClean="0">
                <a:solidFill>
                  <a:srgbClr val="0070C0"/>
                </a:solidFill>
                <a:latin typeface="Arial" charset="0"/>
                <a:ea typeface="MS PGothic" charset="0"/>
                <a:cs typeface="Arial" charset="0"/>
              </a:rPr>
              <a:t>Start an EC2 Instance again (steps have been described before)</a:t>
            </a:r>
          </a:p>
          <a:p>
            <a:pPr marL="342900" lvl="0" indent="-342900">
              <a:buFont typeface="Arial" panose="020B0604020202020204" pitchFamily="34" charset="0"/>
              <a:buChar char="#"/>
            </a:pPr>
            <a:r>
              <a:rPr lang="en-US" altLang="zh-CN" sz="2000" i="1" dirty="0" smtClean="0">
                <a:solidFill>
                  <a:srgbClr val="0070C0"/>
                </a:solidFill>
                <a:latin typeface="Arial" charset="0"/>
                <a:ea typeface="MS PGothic" charset="0"/>
                <a:cs typeface="Arial" charset="0"/>
              </a:rPr>
              <a:t>Retrieve run directories from S3 back to EC2</a:t>
            </a:r>
          </a:p>
          <a:p>
            <a:pPr marL="342900" lvl="0" indent="-342900">
              <a:buFont typeface="Arial" panose="020B0604020202020204" pitchFamily="34" charset="0"/>
              <a:buChar char="$"/>
            </a:pPr>
            <a:r>
              <a:rPr lang="en-US" altLang="zh-CN" sz="2000" dirty="0">
                <a:solidFill>
                  <a:prstClr val="black"/>
                </a:solidFill>
                <a:latin typeface="Arial" charset="0"/>
                <a:ea typeface="MS PGothic" charset="0"/>
                <a:cs typeface="Arial" charset="0"/>
              </a:rPr>
              <a:t>aws s3 </a:t>
            </a:r>
            <a:r>
              <a:rPr lang="en-US" altLang="zh-CN" sz="2000" dirty="0" err="1">
                <a:solidFill>
                  <a:prstClr val="black"/>
                </a:solidFill>
                <a:latin typeface="Arial" charset="0"/>
                <a:ea typeface="MS PGothic" charset="0"/>
                <a:cs typeface="Arial" charset="0"/>
              </a:rPr>
              <a:t>cp</a:t>
            </a:r>
            <a:r>
              <a:rPr lang="en-US" altLang="zh-CN" sz="2000" dirty="0">
                <a:solidFill>
                  <a:prstClr val="black"/>
                </a:solidFill>
                <a:latin typeface="Arial" charset="0"/>
                <a:ea typeface="MS PGothic" charset="0"/>
                <a:cs typeface="Arial" charset="0"/>
              </a:rPr>
              <a:t> --recursive </a:t>
            </a:r>
            <a:r>
              <a:rPr lang="en-US" altLang="zh-CN" sz="2000" dirty="0" smtClean="0">
                <a:solidFill>
                  <a:prstClr val="black"/>
                </a:solidFill>
                <a:latin typeface="Arial" charset="0"/>
                <a:ea typeface="MS PGothic" charset="0"/>
                <a:cs typeface="Arial" charset="0"/>
              </a:rPr>
              <a:t>s3</a:t>
            </a:r>
            <a:r>
              <a:rPr lang="en-US" altLang="zh-CN" sz="2000" dirty="0">
                <a:solidFill>
                  <a:prstClr val="black"/>
                </a:solidFill>
                <a:latin typeface="Arial" charset="0"/>
                <a:ea typeface="MS PGothic" charset="0"/>
                <a:cs typeface="Arial" charset="0"/>
              </a:rPr>
              <a:t>://</a:t>
            </a:r>
            <a:r>
              <a:rPr lang="en-US" altLang="zh-CN" sz="2000" dirty="0" smtClean="0">
                <a:solidFill>
                  <a:prstClr val="black"/>
                </a:solidFill>
                <a:latin typeface="Arial" charset="0"/>
                <a:ea typeface="MS PGothic" charset="0"/>
                <a:cs typeface="Arial" charset="0"/>
              </a:rPr>
              <a:t>fei-geoschem-run-directory/GC ~/GC</a:t>
            </a:r>
            <a:endParaRPr lang="en-US" altLang="zh-CN" sz="2000" dirty="0">
              <a:solidFill>
                <a:prstClr val="black"/>
              </a:solidFill>
              <a:latin typeface="Arial" charset="0"/>
              <a:ea typeface="MS PGothic" charset="0"/>
              <a:cs typeface="Arial" charset="0"/>
            </a:endParaRPr>
          </a:p>
          <a:p>
            <a:pPr marL="342900" lvl="0" indent="-342900">
              <a:buFont typeface="Arial" panose="020B0604020202020204" pitchFamily="34" charset="0"/>
              <a:buChar char="#"/>
            </a:pPr>
            <a:r>
              <a:rPr lang="en-US" altLang="zh-CN" sz="2000" i="1" dirty="0" smtClean="0">
                <a:solidFill>
                  <a:srgbClr val="0070C0"/>
                </a:solidFill>
                <a:latin typeface="Arial" charset="0"/>
                <a:ea typeface="MS PGothic" charset="0"/>
                <a:cs typeface="Arial" charset="0"/>
              </a:rPr>
              <a:t>Restore execution permission for geos.mp</a:t>
            </a:r>
            <a:endParaRPr lang="en-US" altLang="zh-CN" sz="2000" i="1" dirty="0">
              <a:solidFill>
                <a:srgbClr val="0070C0"/>
              </a:solidFill>
              <a:latin typeface="Arial" charset="0"/>
              <a:ea typeface="MS PGothic" charset="0"/>
              <a:cs typeface="Arial" charset="0"/>
            </a:endParaRPr>
          </a:p>
          <a:p>
            <a:pPr marL="342900" lvl="0" indent="-342900">
              <a:buFont typeface="Arial" panose="020B0604020202020204" pitchFamily="34" charset="0"/>
              <a:buChar char="$"/>
            </a:pPr>
            <a:r>
              <a:rPr lang="en-US" altLang="zh-CN" sz="2000" dirty="0" err="1">
                <a:solidFill>
                  <a:prstClr val="black"/>
                </a:solidFill>
                <a:latin typeface="Arial" charset="0"/>
                <a:ea typeface="MS PGothic" charset="0"/>
                <a:cs typeface="Arial" charset="0"/>
              </a:rPr>
              <a:t>c</a:t>
            </a:r>
            <a:r>
              <a:rPr lang="en-US" altLang="zh-CN" sz="2000" dirty="0" err="1" smtClean="0">
                <a:solidFill>
                  <a:prstClr val="black"/>
                </a:solidFill>
                <a:latin typeface="Arial" charset="0"/>
                <a:ea typeface="MS PGothic" charset="0"/>
                <a:cs typeface="Arial" charset="0"/>
              </a:rPr>
              <a:t>hmod</a:t>
            </a:r>
            <a:r>
              <a:rPr lang="en-US" altLang="zh-CN" sz="2000" dirty="0" smtClean="0">
                <a:solidFill>
                  <a:prstClr val="black"/>
                </a:solidFill>
                <a:latin typeface="Arial" charset="0"/>
                <a:ea typeface="MS PGothic" charset="0"/>
                <a:cs typeface="Arial" charset="0"/>
              </a:rPr>
              <a:t> </a:t>
            </a:r>
            <a:r>
              <a:rPr lang="en-US" altLang="zh-CN" sz="2000" dirty="0" err="1" smtClean="0">
                <a:solidFill>
                  <a:prstClr val="black"/>
                </a:solidFill>
                <a:latin typeface="Arial" charset="0"/>
                <a:ea typeface="MS PGothic" charset="0"/>
                <a:cs typeface="Arial" charset="0"/>
              </a:rPr>
              <a:t>u+x</a:t>
            </a:r>
            <a:r>
              <a:rPr lang="en-US" altLang="zh-CN" sz="2000" dirty="0" smtClean="0">
                <a:solidFill>
                  <a:prstClr val="black"/>
                </a:solidFill>
                <a:latin typeface="Arial" charset="0"/>
                <a:ea typeface="MS PGothic" charset="0"/>
                <a:cs typeface="Arial" charset="0"/>
              </a:rPr>
              <a:t> </a:t>
            </a:r>
            <a:r>
              <a:rPr lang="en-US" altLang="zh-CN" sz="2000" dirty="0">
                <a:solidFill>
                  <a:prstClr val="black"/>
                </a:solidFill>
                <a:latin typeface="Arial" charset="0"/>
                <a:ea typeface="MS PGothic" charset="0"/>
                <a:cs typeface="Arial" charset="0"/>
              </a:rPr>
              <a:t>~/</a:t>
            </a:r>
            <a:r>
              <a:rPr lang="en-US" altLang="zh-CN" sz="2000" dirty="0" smtClean="0">
                <a:solidFill>
                  <a:prstClr val="black"/>
                </a:solidFill>
                <a:latin typeface="Arial" charset="0"/>
                <a:ea typeface="MS PGothic" charset="0"/>
                <a:cs typeface="Arial" charset="0"/>
              </a:rPr>
              <a:t>GC/geosfp_2x25_standard/geos.mp</a:t>
            </a:r>
          </a:p>
          <a:p>
            <a:pPr marL="342900" lvl="0" indent="-342900">
              <a:buFont typeface="Arial" panose="020B0604020202020204" pitchFamily="34" charset="0"/>
              <a:buChar char="#"/>
            </a:pPr>
            <a:r>
              <a:rPr lang="en-US" altLang="zh-CN" sz="2000" i="1" dirty="0" smtClean="0">
                <a:solidFill>
                  <a:srgbClr val="0070C0"/>
                </a:solidFill>
                <a:latin typeface="Arial" charset="0"/>
                <a:ea typeface="MS PGothic" charset="0"/>
                <a:cs typeface="Arial" charset="0"/>
              </a:rPr>
              <a:t>Obtain shared data </a:t>
            </a:r>
            <a:r>
              <a:rPr lang="en-US" altLang="zh-CN" sz="2000" i="1" dirty="0">
                <a:solidFill>
                  <a:srgbClr val="0070C0"/>
                </a:solidFill>
                <a:latin typeface="Arial" charset="0"/>
                <a:ea typeface="MS PGothic" charset="0"/>
                <a:cs typeface="Arial" charset="0"/>
              </a:rPr>
              <a:t>and GEOSFP 2x2.5 CN </a:t>
            </a:r>
            <a:r>
              <a:rPr lang="en-US" altLang="zh-CN" sz="2000" i="1" dirty="0" err="1" smtClean="0">
                <a:solidFill>
                  <a:srgbClr val="0070C0"/>
                </a:solidFill>
                <a:latin typeface="Arial" charset="0"/>
                <a:ea typeface="MS PGothic" charset="0"/>
                <a:cs typeface="Arial" charset="0"/>
              </a:rPr>
              <a:t>metfield</a:t>
            </a:r>
            <a:r>
              <a:rPr lang="en-US" altLang="zh-CN" sz="2000" i="1" dirty="0" smtClean="0">
                <a:solidFill>
                  <a:srgbClr val="0070C0"/>
                </a:solidFill>
                <a:latin typeface="Arial" charset="0"/>
                <a:ea typeface="MS PGothic" charset="0"/>
                <a:cs typeface="Arial" charset="0"/>
              </a:rPr>
              <a:t> (refer to p.28, 29)</a:t>
            </a:r>
            <a:endParaRPr lang="en-US" altLang="zh-CN" sz="2000" i="1" dirty="0">
              <a:solidFill>
                <a:srgbClr val="0070C0"/>
              </a:solidFill>
              <a:latin typeface="Arial" charset="0"/>
              <a:ea typeface="MS PGothic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5198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altLang="zh-CN" dirty="0">
                <a:ea typeface="MS PGothic" charset="0"/>
                <a:cs typeface="Arial Bold" charset="0"/>
              </a:rPr>
              <a:t>Access &amp; Use AWS Cloud with a joint account – Basic </a:t>
            </a:r>
            <a:r>
              <a:rPr lang="en-GB" altLang="zh-CN" dirty="0" smtClean="0">
                <a:ea typeface="MS PGothic" charset="0"/>
                <a:cs typeface="Arial Bold" charset="0"/>
              </a:rPr>
              <a:t>Usage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838199" y="1779587"/>
            <a:ext cx="11193967" cy="4286703"/>
          </a:xfrm>
        </p:spPr>
        <p:txBody>
          <a:bodyPr numCol="1">
            <a:noAutofit/>
          </a:bodyPr>
          <a:lstStyle/>
          <a:p>
            <a:pPr marL="0" lvl="0" indent="0">
              <a:buNone/>
            </a:pPr>
            <a:r>
              <a:rPr lang="en-US" altLang="zh-CN" sz="3200" dirty="0" smtClean="0">
                <a:solidFill>
                  <a:prstClr val="black"/>
                </a:solidFill>
                <a:latin typeface="Arial" charset="0"/>
                <a:ea typeface="MS PGothic" charset="0"/>
                <a:cs typeface="Arial" charset="0"/>
              </a:rPr>
              <a:t>Satellite remotely sensed data processing</a:t>
            </a:r>
            <a:endParaRPr lang="en-GB" altLang="zh-CN" dirty="0" smtClean="0">
              <a:latin typeface="Arial" charset="0"/>
              <a:ea typeface="MS PGothic" charset="0"/>
              <a:cs typeface="Arial" charset="0"/>
            </a:endParaRPr>
          </a:p>
          <a:p>
            <a:r>
              <a:rPr lang="en-GB" altLang="zh-CN" dirty="0" smtClean="0">
                <a:latin typeface="Arial" charset="0"/>
                <a:ea typeface="MS PGothic" charset="0"/>
                <a:cs typeface="Arial" charset="0"/>
              </a:rPr>
              <a:t>Launch an EC2 instance</a:t>
            </a:r>
          </a:p>
          <a:p>
            <a:r>
              <a:rPr lang="en-GB" altLang="zh-CN" dirty="0" smtClean="0">
                <a:latin typeface="Arial" charset="0"/>
                <a:ea typeface="MS PGothic" charset="0"/>
                <a:cs typeface="Arial" charset="0"/>
              </a:rPr>
              <a:t>Upload satellite data to S3 (bear in mind that some satellite data are already in S3)</a:t>
            </a:r>
          </a:p>
          <a:p>
            <a:r>
              <a:rPr lang="en-GB" altLang="zh-CN" dirty="0" smtClean="0">
                <a:latin typeface="Arial" charset="0"/>
                <a:ea typeface="MS PGothic" charset="0"/>
                <a:cs typeface="Arial" charset="0"/>
              </a:rPr>
              <a:t>Pull satellite data from S3 to EC2</a:t>
            </a:r>
          </a:p>
          <a:p>
            <a:r>
              <a:rPr lang="en-GB" altLang="zh-CN" dirty="0" smtClean="0">
                <a:latin typeface="Arial" charset="0"/>
                <a:ea typeface="MS PGothic" charset="0"/>
                <a:cs typeface="Arial" charset="0"/>
              </a:rPr>
              <a:t>Write Python or similar codes to process satellite data</a:t>
            </a:r>
          </a:p>
          <a:p>
            <a:r>
              <a:rPr lang="en-GB" altLang="zh-CN" dirty="0" smtClean="0">
                <a:latin typeface="Arial" charset="0"/>
                <a:ea typeface="MS PGothic" charset="0"/>
                <a:cs typeface="Arial" charset="0"/>
              </a:rPr>
              <a:t>Export processed data to S3 and shut down EC2</a:t>
            </a:r>
          </a:p>
        </p:txBody>
      </p:sp>
    </p:spTree>
    <p:extLst>
      <p:ext uri="{BB962C8B-B14F-4D97-AF65-F5344CB8AC3E}">
        <p14:creationId xmlns:p14="http://schemas.microsoft.com/office/powerpoint/2010/main" val="2854177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Contents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838200" y="1779587"/>
            <a:ext cx="10515600" cy="4331281"/>
          </a:xfrm>
        </p:spPr>
        <p:txBody>
          <a:bodyPr>
            <a:normAutofit/>
          </a:bodyPr>
          <a:lstStyle/>
          <a:p>
            <a:r>
              <a:rPr lang="en-GB" sz="3600" dirty="0" smtClean="0">
                <a:latin typeface="Arial" charset="0"/>
                <a:ea typeface="MS PGothic" charset="0"/>
                <a:cs typeface="Arial" charset="0"/>
              </a:rPr>
              <a:t>What is Cloud Computing?</a:t>
            </a:r>
          </a:p>
          <a:p>
            <a:r>
              <a:rPr lang="en-GB" sz="3600" dirty="0" smtClean="0">
                <a:latin typeface="Arial" charset="0"/>
                <a:ea typeface="MS PGothic" charset="0"/>
                <a:cs typeface="Arial" charset="0"/>
              </a:rPr>
              <a:t>What is AWS Cloud and Why?</a:t>
            </a:r>
          </a:p>
          <a:p>
            <a:r>
              <a:rPr lang="en-GB" sz="3600" dirty="0" smtClean="0">
                <a:solidFill>
                  <a:srgbClr val="FF0000"/>
                </a:solidFill>
                <a:latin typeface="Arial" charset="0"/>
                <a:ea typeface="MS PGothic" charset="0"/>
                <a:cs typeface="Arial" charset="0"/>
              </a:rPr>
              <a:t>Access &amp; Use AWS Cloud with a Joint </a:t>
            </a:r>
            <a:r>
              <a:rPr lang="en-GB" sz="3600" dirty="0">
                <a:solidFill>
                  <a:srgbClr val="FF0000"/>
                </a:solidFill>
                <a:latin typeface="Arial" charset="0"/>
                <a:ea typeface="MS PGothic" charset="0"/>
                <a:cs typeface="Arial" charset="0"/>
              </a:rPr>
              <a:t>A</a:t>
            </a:r>
            <a:r>
              <a:rPr lang="en-GB" sz="3600" dirty="0" smtClean="0">
                <a:solidFill>
                  <a:srgbClr val="FF0000"/>
                </a:solidFill>
                <a:latin typeface="Arial" charset="0"/>
                <a:ea typeface="MS PGothic" charset="0"/>
                <a:cs typeface="Arial" charset="0"/>
              </a:rPr>
              <a:t>ccount</a:t>
            </a:r>
          </a:p>
          <a:p>
            <a:pPr indent="228600">
              <a:buFont typeface="Arial" panose="020B0604020202020204" pitchFamily="34" charset="0"/>
              <a:buChar char="◦"/>
            </a:pPr>
            <a:r>
              <a:rPr lang="en-GB" sz="3600" dirty="0" smtClean="0">
                <a:latin typeface="Arial" charset="0"/>
                <a:ea typeface="MS PGothic" charset="0"/>
                <a:cs typeface="Arial" charset="0"/>
              </a:rPr>
              <a:t>Basic usage</a:t>
            </a:r>
          </a:p>
          <a:p>
            <a:pPr indent="228600">
              <a:buFont typeface="Arial" panose="020B0604020202020204" pitchFamily="34" charset="0"/>
              <a:buChar char="◦"/>
            </a:pPr>
            <a:r>
              <a:rPr lang="en-GB" sz="3600" dirty="0" smtClean="0">
                <a:solidFill>
                  <a:srgbClr val="FF0000"/>
                </a:solidFill>
                <a:latin typeface="Arial" charset="0"/>
                <a:ea typeface="MS PGothic" charset="0"/>
                <a:cs typeface="Arial" charset="0"/>
              </a:rPr>
              <a:t>Advanced topics</a:t>
            </a:r>
          </a:p>
          <a:p>
            <a:r>
              <a:rPr lang="en-US" altLang="zh-CN" sz="3600" dirty="0">
                <a:latin typeface="Arial" charset="0"/>
                <a:ea typeface="MS PGothic" charset="0"/>
                <a:cs typeface="Arial" charset="0"/>
              </a:rPr>
              <a:t>Summary &amp; </a:t>
            </a:r>
            <a:r>
              <a:rPr lang="en-GB" sz="3600" dirty="0" smtClean="0">
                <a:latin typeface="Arial" charset="0"/>
                <a:ea typeface="MS PGothic" charset="0"/>
                <a:cs typeface="Arial" charset="0"/>
              </a:rPr>
              <a:t>Prospects</a:t>
            </a:r>
            <a:endParaRPr lang="en-GB" sz="3600" dirty="0">
              <a:latin typeface="Arial" charset="0"/>
              <a:ea typeface="MS PGothic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2022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>
                <a:ea typeface="MS PGothic" charset="0"/>
                <a:cs typeface="Arial Bold" charset="0"/>
              </a:rPr>
              <a:t>Access &amp; Use AWS Cloud with a joint account – </a:t>
            </a:r>
            <a:r>
              <a:rPr lang="en-GB" altLang="zh-CN" dirty="0" smtClean="0">
                <a:ea typeface="MS PGothic" charset="0"/>
                <a:cs typeface="Arial Bold" charset="0"/>
              </a:rPr>
              <a:t>Advanced Topics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838199" y="1779587"/>
            <a:ext cx="11193967" cy="4286703"/>
          </a:xfrm>
        </p:spPr>
        <p:txBody>
          <a:bodyPr numCol="1">
            <a:noAutofit/>
          </a:bodyPr>
          <a:lstStyle/>
          <a:p>
            <a:pPr marL="0" indent="0">
              <a:buNone/>
            </a:pPr>
            <a:r>
              <a:rPr lang="en-US" sz="3200" dirty="0" smtClean="0">
                <a:latin typeface="Arial" charset="0"/>
                <a:ea typeface="MS PGothic" charset="0"/>
                <a:cs typeface="Arial" charset="0"/>
              </a:rPr>
              <a:t>Simplify login process via scripts 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altLang="zh-CN" sz="2000" dirty="0" smtClean="0">
              <a:solidFill>
                <a:prstClr val="black"/>
              </a:solidFill>
              <a:latin typeface="Arial" charset="0"/>
              <a:ea typeface="MS PGothic" charset="0"/>
              <a:cs typeface="Arial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zh-CN" sz="2000" dirty="0" smtClean="0">
                <a:solidFill>
                  <a:prstClr val="black"/>
                </a:solidFill>
                <a:latin typeface="Arial" charset="0"/>
                <a:ea typeface="MS PGothic" charset="0"/>
                <a:cs typeface="Arial" charset="0"/>
              </a:rPr>
              <a:t>Create Access Key under My security credentials dashboard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2000" dirty="0">
              <a:solidFill>
                <a:prstClr val="black"/>
              </a:solidFill>
              <a:latin typeface="Arial" charset="0"/>
              <a:ea typeface="MS PGothic" charset="0"/>
              <a:cs typeface="Arial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482" y="3161538"/>
            <a:ext cx="1786890" cy="36537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6259" y="3161538"/>
            <a:ext cx="3885057" cy="369646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45014" y="3162585"/>
            <a:ext cx="3887152" cy="3153728"/>
          </a:xfrm>
          <a:prstGeom prst="rect">
            <a:avLst/>
          </a:prstGeom>
        </p:spPr>
      </p:pic>
      <p:sp>
        <p:nvSpPr>
          <p:cNvPr id="7" name="椭圆 6"/>
          <p:cNvSpPr/>
          <p:nvPr/>
        </p:nvSpPr>
        <p:spPr>
          <a:xfrm>
            <a:off x="1038694" y="5642517"/>
            <a:ext cx="1690678" cy="33453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3483069" y="3161538"/>
            <a:ext cx="1690678" cy="33453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3613166" y="6189763"/>
            <a:ext cx="1690678" cy="33453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8145014" y="5171285"/>
            <a:ext cx="1690678" cy="33453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" name="直接箭头连接符 10"/>
          <p:cNvCxnSpPr>
            <a:stCxn id="7" idx="6"/>
            <a:endCxn id="8" idx="2"/>
          </p:cNvCxnSpPr>
          <p:nvPr/>
        </p:nvCxnSpPr>
        <p:spPr>
          <a:xfrm flipV="1">
            <a:off x="2729372" y="3328807"/>
            <a:ext cx="753697" cy="248097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>
            <a:endCxn id="9" idx="0"/>
          </p:cNvCxnSpPr>
          <p:nvPr/>
        </p:nvCxnSpPr>
        <p:spPr>
          <a:xfrm>
            <a:off x="4282068" y="3496075"/>
            <a:ext cx="176437" cy="269368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>
            <a:stCxn id="9" idx="6"/>
            <a:endCxn id="10" idx="2"/>
          </p:cNvCxnSpPr>
          <p:nvPr/>
        </p:nvCxnSpPr>
        <p:spPr>
          <a:xfrm flipV="1">
            <a:off x="5303844" y="5338554"/>
            <a:ext cx="2841170" cy="101847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9239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>
                <a:ea typeface="MS PGothic" charset="0"/>
                <a:cs typeface="Arial Bold" charset="0"/>
              </a:rPr>
              <a:t>Access &amp; Use AWS Cloud with a joint account – </a:t>
            </a:r>
            <a:r>
              <a:rPr lang="en-GB" altLang="zh-CN" dirty="0" smtClean="0">
                <a:ea typeface="MS PGothic" charset="0"/>
                <a:cs typeface="Arial Bold" charset="0"/>
              </a:rPr>
              <a:t>Advanced Topics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838199" y="1779587"/>
            <a:ext cx="11193967" cy="4286703"/>
          </a:xfrm>
        </p:spPr>
        <p:txBody>
          <a:bodyPr numCol="1">
            <a:noAutofit/>
          </a:bodyPr>
          <a:lstStyle/>
          <a:p>
            <a:pPr marL="0" indent="0">
              <a:buNone/>
            </a:pPr>
            <a:r>
              <a:rPr lang="en-US" sz="3200" dirty="0" smtClean="0">
                <a:latin typeface="Arial" charset="0"/>
                <a:ea typeface="MS PGothic" charset="0"/>
                <a:cs typeface="Arial" charset="0"/>
              </a:rPr>
              <a:t>Simplify login process via scripts 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altLang="zh-CN" sz="2000" dirty="0" smtClean="0">
              <a:solidFill>
                <a:prstClr val="black"/>
              </a:solidFill>
              <a:latin typeface="Arial" charset="0"/>
              <a:ea typeface="MS PGothic" charset="0"/>
              <a:cs typeface="Arial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 smtClean="0">
                <a:solidFill>
                  <a:prstClr val="black"/>
                </a:solidFill>
                <a:latin typeface="Arial" charset="0"/>
                <a:ea typeface="MS PGothic" charset="0"/>
                <a:cs typeface="Arial" charset="0"/>
              </a:rPr>
              <a:t>Install AWSCLI on your own computer (i.e. pip install </a:t>
            </a:r>
            <a:r>
              <a:rPr lang="en-US" sz="2000" dirty="0" err="1" smtClean="0">
                <a:solidFill>
                  <a:prstClr val="black"/>
                </a:solidFill>
                <a:latin typeface="Arial" charset="0"/>
                <a:ea typeface="MS PGothic" charset="0"/>
                <a:cs typeface="Arial" charset="0"/>
              </a:rPr>
              <a:t>awscli</a:t>
            </a:r>
            <a:r>
              <a:rPr lang="en-US" sz="2000" dirty="0" smtClean="0">
                <a:solidFill>
                  <a:prstClr val="black"/>
                </a:solidFill>
                <a:latin typeface="Arial" charset="0"/>
                <a:ea typeface="MS PGothic" charset="0"/>
                <a:cs typeface="Arial" charset="0"/>
              </a:rPr>
              <a:t>)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2000" dirty="0" smtClean="0">
              <a:solidFill>
                <a:prstClr val="black"/>
              </a:solidFill>
              <a:latin typeface="Arial" charset="0"/>
              <a:ea typeface="MS PGothic" charset="0"/>
              <a:cs typeface="Arial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 smtClean="0">
                <a:solidFill>
                  <a:prstClr val="black"/>
                </a:solidFill>
                <a:latin typeface="Arial" charset="0"/>
                <a:ea typeface="MS PGothic" charset="0"/>
                <a:cs typeface="Arial" charset="0"/>
              </a:rPr>
              <a:t>Run aws configure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2000" dirty="0">
              <a:solidFill>
                <a:prstClr val="black"/>
              </a:solidFill>
              <a:latin typeface="Arial" charset="0"/>
              <a:ea typeface="MS PGothic" charset="0"/>
              <a:cs typeface="Arial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2000" dirty="0" smtClean="0">
              <a:solidFill>
                <a:prstClr val="black"/>
              </a:solidFill>
              <a:latin typeface="Arial" charset="0"/>
              <a:ea typeface="MS PGothic" charset="0"/>
              <a:cs typeface="Arial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2000" dirty="0">
              <a:solidFill>
                <a:prstClr val="black"/>
              </a:solidFill>
              <a:latin typeface="Arial" charset="0"/>
              <a:ea typeface="MS PGothic" charset="0"/>
              <a:cs typeface="Arial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2000" dirty="0" smtClean="0">
              <a:solidFill>
                <a:prstClr val="black"/>
              </a:solidFill>
              <a:latin typeface="Arial" charset="0"/>
              <a:ea typeface="MS PGothic" charset="0"/>
              <a:cs typeface="Arial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2000" dirty="0">
              <a:solidFill>
                <a:prstClr val="black"/>
              </a:solidFill>
              <a:latin typeface="Arial" charset="0"/>
              <a:ea typeface="MS PGothic" charset="0"/>
              <a:cs typeface="Arial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2000" dirty="0" smtClean="0">
              <a:solidFill>
                <a:prstClr val="black"/>
              </a:solidFill>
              <a:latin typeface="Arial" charset="0"/>
              <a:ea typeface="MS PGothic" charset="0"/>
              <a:cs typeface="Arial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2000" dirty="0">
              <a:solidFill>
                <a:prstClr val="black"/>
              </a:solidFill>
              <a:latin typeface="Arial" charset="0"/>
              <a:ea typeface="MS PGothic" charset="0"/>
              <a:cs typeface="Arial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 smtClean="0">
                <a:solidFill>
                  <a:prstClr val="black"/>
                </a:solidFill>
                <a:latin typeface="Arial" charset="0"/>
                <a:ea typeface="MS PGothic" charset="0"/>
                <a:cs typeface="Arial" charset="0"/>
              </a:rPr>
              <a:t>Configure files are stored in ~/.aws directory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2000" dirty="0" smtClean="0">
              <a:solidFill>
                <a:prstClr val="black"/>
              </a:solidFill>
              <a:latin typeface="Arial" charset="0"/>
              <a:ea typeface="MS PGothic" charset="0"/>
              <a:cs typeface="Arial" charset="0"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280" y="3922938"/>
            <a:ext cx="6256020" cy="1478280"/>
          </a:xfrm>
          <a:prstGeom prst="rect">
            <a:avLst/>
          </a:prstGeom>
        </p:spPr>
      </p:pic>
      <p:sp>
        <p:nvSpPr>
          <p:cNvPr id="22" name="文本框 21"/>
          <p:cNvSpPr txBox="1"/>
          <p:nvPr/>
        </p:nvSpPr>
        <p:spPr>
          <a:xfrm>
            <a:off x="7930374" y="3056587"/>
            <a:ext cx="4001431" cy="2554545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prstClr val="black"/>
                </a:solidFill>
                <a:latin typeface="Arial" charset="0"/>
                <a:ea typeface="MS PGothic" charset="0"/>
                <a:cs typeface="Arial" charset="0"/>
              </a:rPr>
              <a:t>It’s in </a:t>
            </a:r>
            <a:r>
              <a:rPr lang="en-US" altLang="zh-CN" sz="2000" dirty="0" smtClean="0">
                <a:solidFill>
                  <a:prstClr val="black"/>
                </a:solidFill>
                <a:latin typeface="Arial" charset="0"/>
                <a:ea typeface="MS PGothic" charset="0"/>
                <a:cs typeface="Arial" charset="0"/>
              </a:rPr>
              <a:t>the </a:t>
            </a:r>
            <a:r>
              <a:rPr lang="en-US" altLang="zh-CN" sz="2000" dirty="0" err="1" smtClean="0">
                <a:solidFill>
                  <a:prstClr val="black"/>
                </a:solidFill>
                <a:latin typeface="Arial" charset="0"/>
                <a:ea typeface="MS PGothic" charset="0"/>
                <a:cs typeface="Arial" charset="0"/>
              </a:rPr>
              <a:t>accessKeys</a:t>
            </a:r>
            <a:r>
              <a:rPr lang="en-US" altLang="zh-CN" sz="2000" dirty="0" smtClean="0">
                <a:solidFill>
                  <a:prstClr val="black"/>
                </a:solidFill>
                <a:latin typeface="Arial" charset="0"/>
                <a:ea typeface="MS PGothic" charset="0"/>
                <a:cs typeface="Arial" charset="0"/>
              </a:rPr>
              <a:t> file you downloaded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prstClr val="black"/>
              </a:solidFill>
              <a:latin typeface="Arial" charset="0"/>
              <a:ea typeface="MS PGothic" charset="0"/>
              <a:cs typeface="Arial" charset="0"/>
            </a:endParaRP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prstClr val="black"/>
                </a:solidFill>
                <a:latin typeface="Arial" charset="0"/>
                <a:ea typeface="MS PGothic" charset="0"/>
                <a:cs typeface="Arial" charset="0"/>
              </a:rPr>
              <a:t>u</a:t>
            </a:r>
            <a:r>
              <a:rPr lang="en-US" altLang="zh-CN" sz="2000" dirty="0" smtClean="0">
                <a:solidFill>
                  <a:prstClr val="black"/>
                </a:solidFill>
                <a:latin typeface="Arial" charset="0"/>
                <a:ea typeface="MS PGothic" charset="0"/>
                <a:cs typeface="Arial" charset="0"/>
              </a:rPr>
              <a:t>s-east-1 is </a:t>
            </a:r>
            <a:r>
              <a:rPr lang="en-US" altLang="zh-CN" sz="2000" dirty="0">
                <a:solidFill>
                  <a:prstClr val="black"/>
                </a:solidFill>
                <a:latin typeface="Arial" charset="0"/>
                <a:ea typeface="MS PGothic" charset="0"/>
                <a:cs typeface="Arial" charset="0"/>
              </a:rPr>
              <a:t>an alias to the “US East (N. Virginia)” </a:t>
            </a:r>
            <a:r>
              <a:rPr lang="en-US" altLang="zh-CN" sz="2000" dirty="0" smtClean="0">
                <a:solidFill>
                  <a:prstClr val="black"/>
                </a:solidFill>
                <a:latin typeface="Arial" charset="0"/>
                <a:ea typeface="MS PGothic" charset="0"/>
                <a:cs typeface="Arial" charset="0"/>
              </a:rPr>
              <a:t>region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prstClr val="black"/>
              </a:solidFill>
              <a:latin typeface="Arial" charset="0"/>
              <a:ea typeface="MS PGothic" charset="0"/>
              <a:cs typeface="Arial" charset="0"/>
            </a:endParaRP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altLang="zh-CN" sz="2000" dirty="0" smtClean="0">
                <a:solidFill>
                  <a:prstClr val="black"/>
                </a:solidFill>
                <a:latin typeface="Arial" charset="0"/>
                <a:ea typeface="MS PGothic" charset="0"/>
                <a:cs typeface="Arial" charset="0"/>
              </a:rPr>
              <a:t>Specify configure output format as </a:t>
            </a:r>
            <a:r>
              <a:rPr lang="en-US" altLang="zh-CN" sz="2000" dirty="0" err="1" smtClean="0">
                <a:solidFill>
                  <a:prstClr val="black"/>
                </a:solidFill>
                <a:latin typeface="Arial" charset="0"/>
                <a:ea typeface="MS PGothic" charset="0"/>
                <a:cs typeface="Arial" charset="0"/>
              </a:rPr>
              <a:t>json</a:t>
            </a:r>
            <a:endParaRPr lang="en-US" altLang="zh-CN" sz="2000" dirty="0">
              <a:solidFill>
                <a:prstClr val="black"/>
              </a:solidFill>
              <a:latin typeface="Arial" charset="0"/>
              <a:ea typeface="MS PGothic" charset="0"/>
              <a:cs typeface="Arial" charset="0"/>
            </a:endParaRPr>
          </a:p>
        </p:txBody>
      </p:sp>
      <p:cxnSp>
        <p:nvCxnSpPr>
          <p:cNvPr id="23" name="直接箭头连接符 22"/>
          <p:cNvCxnSpPr/>
          <p:nvPr/>
        </p:nvCxnSpPr>
        <p:spPr>
          <a:xfrm flipH="1">
            <a:off x="6546304" y="3306763"/>
            <a:ext cx="1467396" cy="122063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/>
          <p:cNvCxnSpPr/>
          <p:nvPr/>
        </p:nvCxnSpPr>
        <p:spPr>
          <a:xfrm flipH="1">
            <a:off x="6445942" y="4195233"/>
            <a:ext cx="1567758" cy="75590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34"/>
          <p:cNvCxnSpPr/>
          <p:nvPr/>
        </p:nvCxnSpPr>
        <p:spPr>
          <a:xfrm flipH="1">
            <a:off x="5977054" y="5096933"/>
            <a:ext cx="2036646" cy="13298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2846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9140" y="3238500"/>
            <a:ext cx="7096125" cy="3619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>
                <a:ea typeface="MS PGothic" charset="0"/>
                <a:cs typeface="Arial Bold" charset="0"/>
              </a:rPr>
              <a:t>Access &amp; Use AWS Cloud with a joint account – </a:t>
            </a:r>
            <a:r>
              <a:rPr lang="en-GB" altLang="zh-CN" dirty="0" smtClean="0">
                <a:ea typeface="MS PGothic" charset="0"/>
                <a:cs typeface="Arial Bold" charset="0"/>
              </a:rPr>
              <a:t>Advanced Topics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838199" y="1779587"/>
            <a:ext cx="11193967" cy="4286703"/>
          </a:xfrm>
        </p:spPr>
        <p:txBody>
          <a:bodyPr numCol="1">
            <a:noAutofit/>
          </a:bodyPr>
          <a:lstStyle/>
          <a:p>
            <a:pPr marL="0" indent="0">
              <a:buNone/>
            </a:pPr>
            <a:r>
              <a:rPr lang="en-US" sz="3200" dirty="0" smtClean="0">
                <a:latin typeface="Arial" charset="0"/>
                <a:ea typeface="MS PGothic" charset="0"/>
                <a:cs typeface="Arial" charset="0"/>
              </a:rPr>
              <a:t>Simplify login process via scripts 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altLang="zh-CN" sz="2000" dirty="0" smtClean="0">
              <a:solidFill>
                <a:prstClr val="black"/>
              </a:solidFill>
              <a:latin typeface="Arial" charset="0"/>
              <a:ea typeface="MS PGothic" charset="0"/>
              <a:cs typeface="Arial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 smtClean="0">
                <a:solidFill>
                  <a:prstClr val="black"/>
                </a:solidFill>
                <a:latin typeface="Arial" charset="0"/>
                <a:ea typeface="MS PGothic" charset="0"/>
                <a:cs typeface="Arial" charset="0"/>
              </a:rPr>
              <a:t>Write a script and store it in a directory contained in $PATH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2000" dirty="0" smtClean="0">
              <a:solidFill>
                <a:prstClr val="black"/>
              </a:solidFill>
              <a:latin typeface="Arial" charset="0"/>
              <a:ea typeface="MS PGothic" charset="0"/>
              <a:cs typeface="Arial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 smtClean="0">
                <a:solidFill>
                  <a:prstClr val="black"/>
                </a:solidFill>
                <a:latin typeface="Arial" charset="0"/>
                <a:ea typeface="MS PGothic" charset="0"/>
                <a:cs typeface="Arial" charset="0"/>
              </a:rPr>
              <a:t>Run </a:t>
            </a:r>
            <a:r>
              <a:rPr lang="en-US" altLang="zh-CN" sz="2000" dirty="0" smtClean="0">
                <a:solidFill>
                  <a:prstClr val="black"/>
                </a:solidFill>
                <a:latin typeface="Arial" charset="0"/>
                <a:ea typeface="MS PGothic" charset="0"/>
                <a:cs typeface="Arial" charset="0"/>
              </a:rPr>
              <a:t>the</a:t>
            </a:r>
            <a:r>
              <a:rPr lang="en-US" sz="2000" dirty="0" smtClean="0">
                <a:solidFill>
                  <a:prstClr val="black"/>
                </a:solidFill>
                <a:latin typeface="Arial" charset="0"/>
                <a:ea typeface="MS PGothic" charset="0"/>
                <a:cs typeface="Arial" charset="0"/>
              </a:rPr>
              <a:t> script from terminal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2000" dirty="0">
              <a:solidFill>
                <a:prstClr val="black"/>
              </a:solidFill>
              <a:latin typeface="Arial" charset="0"/>
              <a:ea typeface="MS PGothic" charset="0"/>
              <a:cs typeface="Arial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 smtClean="0">
                <a:solidFill>
                  <a:prstClr val="black"/>
                </a:solidFill>
                <a:latin typeface="Arial" charset="0"/>
                <a:ea typeface="MS PGothic" charset="0"/>
                <a:cs typeface="Arial" charset="0"/>
              </a:rPr>
              <a:t>Export the AWSCLI path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dirty="0">
                <a:solidFill>
                  <a:prstClr val="black"/>
                </a:solidFill>
                <a:latin typeface="Arial" charset="0"/>
                <a:ea typeface="MS PGothic" charset="0"/>
                <a:cs typeface="Arial" charset="0"/>
              </a:rPr>
              <a:t> </a:t>
            </a:r>
            <a:r>
              <a:rPr lang="en-US" sz="2000" dirty="0" smtClean="0">
                <a:solidFill>
                  <a:prstClr val="black"/>
                </a:solidFill>
                <a:latin typeface="Arial" charset="0"/>
                <a:ea typeface="MS PGothic" charset="0"/>
                <a:cs typeface="Arial" charset="0"/>
              </a:rPr>
              <a:t>   under Windows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2000" dirty="0">
              <a:solidFill>
                <a:prstClr val="black"/>
              </a:solidFill>
              <a:latin typeface="Arial" charset="0"/>
              <a:ea typeface="MS PGothic" charset="0"/>
              <a:cs typeface="Arial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 smtClean="0">
                <a:solidFill>
                  <a:prstClr val="black"/>
                </a:solidFill>
                <a:latin typeface="Arial" charset="0"/>
                <a:ea typeface="MS PGothic" charset="0"/>
                <a:cs typeface="Arial" charset="0"/>
              </a:rPr>
              <a:t>If require spot instance</a:t>
            </a:r>
            <a:endParaRPr lang="en-US" sz="2000" dirty="0">
              <a:solidFill>
                <a:prstClr val="black"/>
              </a:solidFill>
              <a:latin typeface="Arial" charset="0"/>
              <a:ea typeface="MS PGothic" charset="0"/>
              <a:cs typeface="Arial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2000" dirty="0" smtClean="0">
              <a:solidFill>
                <a:prstClr val="black"/>
              </a:solidFill>
              <a:latin typeface="Arial" charset="0"/>
              <a:ea typeface="MS PGothic" charset="0"/>
              <a:cs typeface="Arial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2000" dirty="0" smtClean="0">
              <a:solidFill>
                <a:prstClr val="black"/>
              </a:solidFill>
              <a:latin typeface="Arial" charset="0"/>
              <a:ea typeface="MS PGothic" charset="0"/>
              <a:cs typeface="Arial" charset="0"/>
            </a:endParaRPr>
          </a:p>
        </p:txBody>
      </p:sp>
      <p:sp>
        <p:nvSpPr>
          <p:cNvPr id="4" name="椭圆 3"/>
          <p:cNvSpPr/>
          <p:nvPr/>
        </p:nvSpPr>
        <p:spPr>
          <a:xfrm>
            <a:off x="5464098" y="6579220"/>
            <a:ext cx="4661209" cy="27878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Curved Connector 7"/>
          <p:cNvCxnSpPr/>
          <p:nvPr/>
        </p:nvCxnSpPr>
        <p:spPr>
          <a:xfrm rot="16200000" flipH="1">
            <a:off x="3671417" y="4925929"/>
            <a:ext cx="1838500" cy="1746866"/>
          </a:xfrm>
          <a:prstGeom prst="curvedConnector3">
            <a:avLst>
              <a:gd name="adj1" fmla="val 96493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5004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>
                <a:ea typeface="MS PGothic" charset="0"/>
                <a:cs typeface="Arial Bold" charset="0"/>
              </a:rPr>
              <a:t>Access &amp; Use AWS Cloud with a joint account – </a:t>
            </a:r>
            <a:r>
              <a:rPr lang="en-GB" altLang="zh-CN" dirty="0" smtClean="0">
                <a:ea typeface="MS PGothic" charset="0"/>
                <a:cs typeface="Arial Bold" charset="0"/>
              </a:rPr>
              <a:t>Advanced Topics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838199" y="1779587"/>
            <a:ext cx="11353801" cy="4286703"/>
          </a:xfrm>
        </p:spPr>
        <p:txBody>
          <a:bodyPr numCol="1">
            <a:noAutofit/>
          </a:bodyPr>
          <a:lstStyle/>
          <a:p>
            <a:pPr marL="0" indent="0">
              <a:buNone/>
            </a:pPr>
            <a:r>
              <a:rPr lang="en-US" sz="3200" dirty="0" smtClean="0">
                <a:latin typeface="Arial" charset="0"/>
                <a:ea typeface="MS PGothic" charset="0"/>
                <a:cs typeface="Arial" charset="0"/>
              </a:rPr>
              <a:t>Keep program running after logging out using </a:t>
            </a:r>
            <a:r>
              <a:rPr lang="en-US" sz="3200" dirty="0" err="1" smtClean="0">
                <a:latin typeface="Arial" charset="0"/>
                <a:ea typeface="MS PGothic" charset="0"/>
                <a:cs typeface="Arial" charset="0"/>
              </a:rPr>
              <a:t>tmux</a:t>
            </a:r>
            <a:endParaRPr lang="en-US" sz="2000" dirty="0">
              <a:solidFill>
                <a:prstClr val="black"/>
              </a:solidFill>
              <a:latin typeface="Arial" charset="0"/>
              <a:ea typeface="MS PGothic" charset="0"/>
              <a:cs typeface="Arial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2000" dirty="0" smtClean="0">
              <a:solidFill>
                <a:prstClr val="black"/>
              </a:solidFill>
              <a:latin typeface="Arial" charset="0"/>
              <a:ea typeface="MS PGothic" charset="0"/>
              <a:cs typeface="Arial" charset="0"/>
            </a:endParaRPr>
          </a:p>
        </p:txBody>
      </p:sp>
      <p:sp>
        <p:nvSpPr>
          <p:cNvPr id="6" name="Rectangle 4"/>
          <p:cNvSpPr/>
          <p:nvPr/>
        </p:nvSpPr>
        <p:spPr>
          <a:xfrm>
            <a:off x="838198" y="2519392"/>
            <a:ext cx="5257801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0" indent="-2286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prstClr val="black"/>
                </a:solidFill>
                <a:latin typeface="Arial" charset="0"/>
                <a:ea typeface="MS PGothic" charset="0"/>
                <a:cs typeface="Arial" charset="0"/>
              </a:rPr>
              <a:t>Create </a:t>
            </a:r>
            <a:r>
              <a:rPr lang="en-US" sz="2000" dirty="0" smtClean="0">
                <a:solidFill>
                  <a:prstClr val="black"/>
                </a:solidFill>
                <a:latin typeface="Arial" charset="0"/>
                <a:ea typeface="MS PGothic" charset="0"/>
                <a:cs typeface="Arial" charset="0"/>
              </a:rPr>
              <a:t>a new session</a:t>
            </a:r>
          </a:p>
          <a:p>
            <a:pPr marL="228600" lvl="0" indent="-228600">
              <a:buFont typeface="Arial" panose="020B0604020202020204" pitchFamily="34" charset="0"/>
              <a:buChar char="•"/>
            </a:pPr>
            <a:endParaRPr lang="en-US" sz="2000" dirty="0">
              <a:solidFill>
                <a:prstClr val="black"/>
              </a:solidFill>
              <a:latin typeface="Arial" charset="0"/>
              <a:ea typeface="MS PGothic" charset="0"/>
              <a:cs typeface="Arial" charset="0"/>
            </a:endParaRPr>
          </a:p>
          <a:p>
            <a:pPr marL="228600" lvl="0" indent="-2286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prstClr val="black"/>
                </a:solidFill>
                <a:latin typeface="Arial" charset="0"/>
                <a:ea typeface="MS PGothic" charset="0"/>
                <a:cs typeface="Arial" charset="0"/>
              </a:rPr>
              <a:t>Split a panel</a:t>
            </a:r>
          </a:p>
          <a:p>
            <a:pPr marL="228600" lvl="0" indent="-228600">
              <a:buFont typeface="Arial" panose="020B0604020202020204" pitchFamily="34" charset="0"/>
              <a:buChar char="•"/>
            </a:pPr>
            <a:endParaRPr lang="en-US" sz="2000" dirty="0">
              <a:solidFill>
                <a:prstClr val="black"/>
              </a:solidFill>
              <a:latin typeface="Arial" charset="0"/>
              <a:ea typeface="MS PGothic" charset="0"/>
              <a:cs typeface="Arial" charset="0"/>
            </a:endParaRPr>
          </a:p>
          <a:p>
            <a:pPr marL="228600" lvl="0" indent="-2286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prstClr val="black"/>
                </a:solidFill>
                <a:latin typeface="Arial" charset="0"/>
                <a:ea typeface="MS PGothic" charset="0"/>
                <a:cs typeface="Arial" charset="0"/>
              </a:rPr>
              <a:t>Switch between panels</a:t>
            </a:r>
            <a:endParaRPr lang="en-US" sz="2000" dirty="0">
              <a:solidFill>
                <a:prstClr val="black"/>
              </a:solidFill>
              <a:latin typeface="Arial" charset="0"/>
              <a:ea typeface="MS PGothic" charset="0"/>
              <a:cs typeface="Arial" charset="0"/>
            </a:endParaRPr>
          </a:p>
          <a:p>
            <a:pPr marL="228600" lvl="0" indent="-228600">
              <a:buFont typeface="Arial" panose="020B0604020202020204" pitchFamily="34" charset="0"/>
              <a:buChar char="•"/>
            </a:pPr>
            <a:endParaRPr lang="en-US" sz="2000" dirty="0">
              <a:solidFill>
                <a:prstClr val="black"/>
              </a:solidFill>
              <a:latin typeface="Arial" charset="0"/>
              <a:ea typeface="MS PGothic" charset="0"/>
              <a:cs typeface="Arial" charset="0"/>
            </a:endParaRPr>
          </a:p>
          <a:p>
            <a:pPr marL="228600" lvl="0" indent="-2286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prstClr val="black"/>
                </a:solidFill>
                <a:latin typeface="Arial" charset="0"/>
                <a:ea typeface="MS PGothic" charset="0"/>
                <a:cs typeface="Arial" charset="0"/>
              </a:rPr>
              <a:t>Detach from a session</a:t>
            </a:r>
          </a:p>
          <a:p>
            <a:pPr marL="228600" lvl="0" indent="-228600">
              <a:buFont typeface="Arial" panose="020B0604020202020204" pitchFamily="34" charset="0"/>
              <a:buChar char="•"/>
            </a:pPr>
            <a:endParaRPr lang="en-US" sz="2000" dirty="0">
              <a:solidFill>
                <a:prstClr val="black"/>
              </a:solidFill>
              <a:latin typeface="Arial" charset="0"/>
              <a:ea typeface="MS PGothic" charset="0"/>
              <a:cs typeface="Arial" charset="0"/>
            </a:endParaRPr>
          </a:p>
          <a:p>
            <a:pPr marL="228600" lvl="0" indent="-2286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prstClr val="black"/>
                </a:solidFill>
                <a:latin typeface="Arial" charset="0"/>
                <a:ea typeface="MS PGothic" charset="0"/>
                <a:cs typeface="Arial" charset="0"/>
              </a:rPr>
              <a:t>List all sessions</a:t>
            </a:r>
          </a:p>
          <a:p>
            <a:pPr marL="228600" lvl="0" indent="-228600">
              <a:buFont typeface="Arial" panose="020B0604020202020204" pitchFamily="34" charset="0"/>
              <a:buChar char="•"/>
            </a:pPr>
            <a:endParaRPr lang="en-US" sz="2000" dirty="0">
              <a:solidFill>
                <a:prstClr val="black"/>
              </a:solidFill>
              <a:latin typeface="Arial" charset="0"/>
              <a:ea typeface="MS PGothic" charset="0"/>
              <a:cs typeface="Arial" charset="0"/>
            </a:endParaRPr>
          </a:p>
          <a:p>
            <a:pPr marL="228600" lvl="0" indent="-2286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prstClr val="black"/>
                </a:solidFill>
                <a:latin typeface="Arial" charset="0"/>
                <a:ea typeface="MS PGothic" charset="0"/>
                <a:cs typeface="Arial" charset="0"/>
              </a:rPr>
              <a:t>Attach to a session</a:t>
            </a:r>
            <a:endParaRPr lang="en-US" sz="2000" dirty="0">
              <a:solidFill>
                <a:prstClr val="black"/>
              </a:solidFill>
              <a:latin typeface="Arial" charset="0"/>
              <a:ea typeface="MS PGothic" charset="0"/>
              <a:cs typeface="Arial" charset="0"/>
            </a:endParaRPr>
          </a:p>
        </p:txBody>
      </p:sp>
      <p:sp>
        <p:nvSpPr>
          <p:cNvPr id="7" name="Rectangle 5"/>
          <p:cNvSpPr/>
          <p:nvPr/>
        </p:nvSpPr>
        <p:spPr>
          <a:xfrm>
            <a:off x="6095999" y="2514719"/>
            <a:ext cx="5936167" cy="34778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342900" lvl="0" indent="-342900">
              <a:buFont typeface="Arial" panose="020B0604020202020204" pitchFamily="34" charset="0"/>
              <a:buChar char="$"/>
            </a:pPr>
            <a:r>
              <a:rPr lang="en-US" sz="2000" dirty="0" err="1">
                <a:latin typeface="Arial" charset="0"/>
                <a:ea typeface="MS PGothic" charset="0"/>
                <a:cs typeface="Arial" charset="0"/>
              </a:rPr>
              <a:t>t</a:t>
            </a:r>
            <a:r>
              <a:rPr lang="en-US" sz="2000" dirty="0" err="1" smtClean="0">
                <a:latin typeface="Arial" charset="0"/>
                <a:ea typeface="MS PGothic" charset="0"/>
                <a:cs typeface="Arial" charset="0"/>
              </a:rPr>
              <a:t>mux</a:t>
            </a:r>
            <a:r>
              <a:rPr lang="en-US" sz="2000" dirty="0" smtClean="0">
                <a:latin typeface="Arial" charset="0"/>
                <a:ea typeface="MS PGothic" charset="0"/>
                <a:cs typeface="Arial" charset="0"/>
              </a:rPr>
              <a:t> new –s </a:t>
            </a:r>
            <a:r>
              <a:rPr lang="en-US" sz="2000" dirty="0" err="1" smtClean="0">
                <a:latin typeface="Arial" charset="0"/>
                <a:ea typeface="MS PGothic" charset="0"/>
                <a:cs typeface="Arial" charset="0"/>
              </a:rPr>
              <a:t>session_name</a:t>
            </a:r>
            <a:endParaRPr lang="en-US" sz="2000" dirty="0" smtClean="0">
              <a:latin typeface="Arial" charset="0"/>
              <a:ea typeface="MS PGothic" charset="0"/>
              <a:cs typeface="Arial" charset="0"/>
            </a:endParaRPr>
          </a:p>
          <a:p>
            <a:pPr marL="342900" lvl="0" indent="-342900">
              <a:buFont typeface="Arial" panose="020B0604020202020204" pitchFamily="34" charset="0"/>
              <a:buChar char="$"/>
            </a:pPr>
            <a:endParaRPr lang="en-US" sz="2000" dirty="0">
              <a:latin typeface="Arial" charset="0"/>
              <a:ea typeface="MS PGothic" charset="0"/>
              <a:cs typeface="Arial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Arial" charset="0"/>
                <a:ea typeface="MS PGothic" charset="0"/>
                <a:cs typeface="Arial" charset="0"/>
              </a:rPr>
              <a:t>Ctrl-b %/”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sz="2000" dirty="0">
              <a:latin typeface="Arial" charset="0"/>
              <a:ea typeface="MS PGothic" charset="0"/>
              <a:cs typeface="Arial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Arial" charset="0"/>
                <a:ea typeface="MS PGothic" charset="0"/>
                <a:cs typeface="Arial" charset="0"/>
              </a:rPr>
              <a:t>Ctrl-b </a:t>
            </a:r>
            <a:r>
              <a:rPr lang="zh-CN" altLang="en-US" sz="2000" dirty="0" smtClean="0">
                <a:latin typeface="Arial" charset="0"/>
                <a:ea typeface="MS PGothic" charset="0"/>
                <a:cs typeface="Arial" charset="0"/>
              </a:rPr>
              <a:t>←</a:t>
            </a:r>
            <a:r>
              <a:rPr lang="en-US" altLang="zh-CN" sz="2000" dirty="0" smtClean="0">
                <a:latin typeface="Arial" charset="0"/>
                <a:ea typeface="MS PGothic" charset="0"/>
                <a:cs typeface="Arial" charset="0"/>
              </a:rPr>
              <a:t>/</a:t>
            </a:r>
            <a:r>
              <a:rPr lang="zh-CN" altLang="en-US" sz="2000" dirty="0" smtClean="0">
                <a:latin typeface="Arial" charset="0"/>
                <a:ea typeface="MS PGothic" charset="0"/>
                <a:cs typeface="Arial" charset="0"/>
              </a:rPr>
              <a:t>→</a:t>
            </a:r>
            <a:r>
              <a:rPr lang="en-US" altLang="zh-CN" sz="2000" dirty="0" smtClean="0">
                <a:latin typeface="Arial" charset="0"/>
                <a:ea typeface="MS PGothic" charset="0"/>
                <a:cs typeface="Arial" charset="0"/>
              </a:rPr>
              <a:t>/</a:t>
            </a:r>
            <a:r>
              <a:rPr lang="zh-CN" altLang="en-US" sz="2000" dirty="0" smtClean="0">
                <a:latin typeface="Arial" charset="0"/>
                <a:ea typeface="MS PGothic" charset="0"/>
                <a:cs typeface="Arial" charset="0"/>
              </a:rPr>
              <a:t>↑</a:t>
            </a:r>
            <a:r>
              <a:rPr lang="en-US" altLang="zh-CN" sz="2000" dirty="0" smtClean="0">
                <a:latin typeface="Arial" charset="0"/>
                <a:ea typeface="MS PGothic" charset="0"/>
                <a:cs typeface="Arial" charset="0"/>
              </a:rPr>
              <a:t>/</a:t>
            </a:r>
            <a:r>
              <a:rPr lang="zh-CN" altLang="en-US" sz="2000" dirty="0" smtClean="0">
                <a:latin typeface="Arial" charset="0"/>
                <a:ea typeface="MS PGothic" charset="0"/>
                <a:cs typeface="Arial" charset="0"/>
              </a:rPr>
              <a:t>↓</a:t>
            </a:r>
            <a:endParaRPr lang="en-US" sz="2000" dirty="0">
              <a:latin typeface="Arial" charset="0"/>
              <a:ea typeface="MS PGothic" charset="0"/>
              <a:cs typeface="Arial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sz="2000" dirty="0">
              <a:latin typeface="Arial" charset="0"/>
              <a:ea typeface="MS PGothic" charset="0"/>
              <a:cs typeface="Arial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Arial" charset="0"/>
                <a:ea typeface="MS PGothic" charset="0"/>
                <a:cs typeface="Arial" charset="0"/>
              </a:rPr>
              <a:t>Ctrl-b d </a:t>
            </a:r>
          </a:p>
          <a:p>
            <a:pPr marL="342900" lvl="0" indent="-342900">
              <a:buFont typeface="Arial" panose="020B0604020202020204" pitchFamily="34" charset="0"/>
              <a:buChar char="$"/>
            </a:pPr>
            <a:endParaRPr lang="en-US" sz="2000" dirty="0">
              <a:latin typeface="Arial" charset="0"/>
              <a:ea typeface="MS PGothic" charset="0"/>
              <a:cs typeface="Arial" charset="0"/>
            </a:endParaRPr>
          </a:p>
          <a:p>
            <a:pPr marL="342900" lvl="0" indent="-342900">
              <a:buFont typeface="Arial" panose="020B0604020202020204" pitchFamily="34" charset="0"/>
              <a:buChar char="$"/>
            </a:pPr>
            <a:r>
              <a:rPr lang="en-US" sz="2000" dirty="0" err="1" smtClean="0">
                <a:latin typeface="Arial" charset="0"/>
                <a:ea typeface="MS PGothic" charset="0"/>
                <a:cs typeface="Arial" charset="0"/>
              </a:rPr>
              <a:t>tmux</a:t>
            </a:r>
            <a:r>
              <a:rPr lang="en-US" sz="2000" dirty="0" smtClean="0">
                <a:latin typeface="Arial" charset="0"/>
                <a:ea typeface="MS PGothic" charset="0"/>
                <a:cs typeface="Arial" charset="0"/>
              </a:rPr>
              <a:t> list</a:t>
            </a:r>
          </a:p>
          <a:p>
            <a:pPr marL="342900" lvl="0" indent="-342900">
              <a:buFont typeface="Arial" panose="020B0604020202020204" pitchFamily="34" charset="0"/>
              <a:buChar char="$"/>
            </a:pPr>
            <a:endParaRPr lang="en-US" sz="2000" dirty="0">
              <a:latin typeface="Arial" charset="0"/>
              <a:ea typeface="MS PGothic" charset="0"/>
              <a:cs typeface="Arial" charset="0"/>
            </a:endParaRPr>
          </a:p>
          <a:p>
            <a:pPr marL="342900" lvl="0" indent="-342900">
              <a:buFont typeface="Arial" panose="020B0604020202020204" pitchFamily="34" charset="0"/>
              <a:buChar char="$"/>
            </a:pPr>
            <a:r>
              <a:rPr lang="en-US" altLang="zh-CN" sz="2000" dirty="0" err="1" smtClean="0">
                <a:latin typeface="Arial" charset="0"/>
                <a:ea typeface="MS PGothic" charset="0"/>
                <a:cs typeface="Arial" charset="0"/>
              </a:rPr>
              <a:t>tmux</a:t>
            </a:r>
            <a:r>
              <a:rPr lang="en-US" altLang="zh-CN" sz="2000" dirty="0" smtClean="0">
                <a:latin typeface="Arial" charset="0"/>
                <a:ea typeface="MS PGothic" charset="0"/>
                <a:cs typeface="Arial" charset="0"/>
              </a:rPr>
              <a:t> attach –t </a:t>
            </a:r>
            <a:r>
              <a:rPr lang="en-US" altLang="zh-CN" sz="2000" dirty="0" err="1" smtClean="0">
                <a:latin typeface="Arial" charset="0"/>
                <a:ea typeface="MS PGothic" charset="0"/>
                <a:cs typeface="Arial" charset="0"/>
              </a:rPr>
              <a:t>session_name</a:t>
            </a:r>
            <a:endParaRPr lang="en-US" sz="2000" dirty="0" smtClean="0">
              <a:latin typeface="Arial" charset="0"/>
              <a:ea typeface="MS PGothic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6010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>
                <a:ea typeface="MS PGothic" charset="0"/>
                <a:cs typeface="Arial Bold" charset="0"/>
              </a:rPr>
              <a:t>What is Cloud Computing?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838199" y="1779587"/>
            <a:ext cx="11193967" cy="4286703"/>
          </a:xfrm>
        </p:spPr>
        <p:txBody>
          <a:bodyPr numCol="1">
            <a:noAutofit/>
          </a:bodyPr>
          <a:lstStyle/>
          <a:p>
            <a:pPr marL="0" indent="0">
              <a:buNone/>
            </a:pPr>
            <a:r>
              <a:rPr lang="en-GB" sz="3200" dirty="0" smtClean="0">
                <a:latin typeface="Arial" charset="0"/>
                <a:ea typeface="MS PGothic" charset="0"/>
                <a:cs typeface="Arial" charset="0"/>
              </a:rPr>
              <a:t>Cloud Computing is </a:t>
            </a:r>
            <a:r>
              <a:rPr lang="en-US" altLang="zh-CN" sz="3200" dirty="0" smtClean="0">
                <a:latin typeface="Arial" charset="0"/>
                <a:ea typeface="MS PGothic" charset="0"/>
                <a:cs typeface="Arial" charset="0"/>
              </a:rPr>
              <a:t>on-demand delivery of IT resources and applications via the Internet with pay-as-you-go pricing.</a:t>
            </a:r>
            <a:endParaRPr lang="en-GB" sz="3200" dirty="0">
              <a:latin typeface="Arial" charset="0"/>
              <a:ea typeface="MS PGothic" charset="0"/>
              <a:cs typeface="Arial" charset="0"/>
            </a:endParaRPr>
          </a:p>
          <a:p>
            <a:r>
              <a:rPr lang="en-GB" altLang="zh-CN" dirty="0">
                <a:latin typeface="Arial" charset="0"/>
                <a:ea typeface="MS PGothic" charset="0"/>
                <a:cs typeface="Arial" charset="0"/>
              </a:rPr>
              <a:t>Usually costs, but </a:t>
            </a:r>
            <a:r>
              <a:rPr lang="en-GB" altLang="zh-CN" dirty="0" smtClean="0">
                <a:latin typeface="Arial" charset="0"/>
                <a:ea typeface="MS PGothic" charset="0"/>
                <a:cs typeface="Arial" charset="0"/>
              </a:rPr>
              <a:t>always cost-effective</a:t>
            </a:r>
            <a:endParaRPr lang="en-GB" altLang="zh-CN" dirty="0">
              <a:latin typeface="Arial" charset="0"/>
              <a:ea typeface="MS PGothic" charset="0"/>
              <a:cs typeface="Arial" charset="0"/>
            </a:endParaRPr>
          </a:p>
          <a:p>
            <a:r>
              <a:rPr lang="en-GB" dirty="0" smtClean="0">
                <a:latin typeface="Arial" charset="0"/>
                <a:ea typeface="MS PGothic" charset="0"/>
                <a:cs typeface="Arial" charset="0"/>
              </a:rPr>
              <a:t>Elastic and scalable (dynamically adjust hardware as needed)</a:t>
            </a:r>
          </a:p>
          <a:p>
            <a:r>
              <a:rPr lang="en-GB" altLang="zh-CN" dirty="0">
                <a:latin typeface="Arial" charset="0"/>
                <a:ea typeface="MS PGothic" charset="0"/>
                <a:cs typeface="Arial" charset="0"/>
              </a:rPr>
              <a:t>Replication, replication, </a:t>
            </a:r>
            <a:r>
              <a:rPr lang="en-GB" altLang="zh-CN" dirty="0" smtClean="0">
                <a:latin typeface="Arial" charset="0"/>
                <a:ea typeface="MS PGothic" charset="0"/>
                <a:cs typeface="Arial" charset="0"/>
              </a:rPr>
              <a:t>replication!</a:t>
            </a:r>
          </a:p>
          <a:p>
            <a:r>
              <a:rPr lang="en-GB" altLang="zh-CN" dirty="0" smtClean="0">
                <a:latin typeface="Arial" charset="0"/>
                <a:ea typeface="MS PGothic" charset="0"/>
                <a:cs typeface="Arial" charset="0"/>
              </a:rPr>
              <a:t>Globally available in seconds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1306" y="4334037"/>
            <a:ext cx="5980694" cy="2523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181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>
                <a:ea typeface="MS PGothic" charset="0"/>
                <a:cs typeface="Arial Bold" charset="0"/>
              </a:rPr>
              <a:t>Access &amp; Use AWS Cloud with a joint account – </a:t>
            </a:r>
            <a:r>
              <a:rPr lang="en-GB" altLang="zh-CN" dirty="0" smtClean="0">
                <a:ea typeface="MS PGothic" charset="0"/>
                <a:cs typeface="Arial Bold" charset="0"/>
              </a:rPr>
              <a:t>Advanced Topics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838199" y="1779587"/>
            <a:ext cx="11193967" cy="4286703"/>
          </a:xfrm>
        </p:spPr>
        <p:txBody>
          <a:bodyPr numCol="1">
            <a:noAutofit/>
          </a:bodyPr>
          <a:lstStyle/>
          <a:p>
            <a:pPr marL="0" indent="0">
              <a:buNone/>
            </a:pPr>
            <a:r>
              <a:rPr lang="en-US" sz="3200" dirty="0" smtClean="0">
                <a:latin typeface="Arial" charset="0"/>
                <a:ea typeface="MS PGothic" charset="0"/>
                <a:cs typeface="Arial" charset="0"/>
              </a:rPr>
              <a:t>What if I want to change Instance Type of a launched EC2 instance?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altLang="zh-CN" sz="2000" dirty="0" smtClean="0">
              <a:solidFill>
                <a:prstClr val="black"/>
              </a:solidFill>
              <a:latin typeface="Arial" charset="0"/>
              <a:ea typeface="MS PGothic" charset="0"/>
              <a:cs typeface="Arial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 smtClean="0">
                <a:solidFill>
                  <a:prstClr val="black"/>
                </a:solidFill>
                <a:latin typeface="Arial" charset="0"/>
                <a:ea typeface="MS PGothic" charset="0"/>
                <a:cs typeface="Arial" charset="0"/>
              </a:rPr>
              <a:t>On-demand instances support this kind of demand.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2000" dirty="0">
              <a:solidFill>
                <a:prstClr val="black"/>
              </a:solidFill>
              <a:latin typeface="Arial" charset="0"/>
              <a:ea typeface="MS PGothic" charset="0"/>
              <a:cs typeface="Arial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 smtClean="0">
                <a:solidFill>
                  <a:prstClr val="black"/>
                </a:solidFill>
                <a:latin typeface="Arial" charset="0"/>
                <a:ea typeface="MS PGothic" charset="0"/>
                <a:cs typeface="Arial" charset="0"/>
              </a:rPr>
              <a:t>Stop the instance -&gt; Change its instance type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dirty="0">
                <a:solidFill>
                  <a:prstClr val="black"/>
                </a:solidFill>
                <a:latin typeface="Arial" charset="0"/>
                <a:ea typeface="MS PGothic" charset="0"/>
                <a:cs typeface="Arial" charset="0"/>
              </a:rPr>
              <a:t> </a:t>
            </a:r>
            <a:r>
              <a:rPr lang="en-US" sz="2000" dirty="0" smtClean="0">
                <a:solidFill>
                  <a:prstClr val="black"/>
                </a:solidFill>
                <a:latin typeface="Arial" charset="0"/>
                <a:ea typeface="MS PGothic" charset="0"/>
                <a:cs typeface="Arial" charset="0"/>
              </a:rPr>
              <a:t>   -&gt; start it again</a:t>
            </a:r>
            <a:endParaRPr lang="en-US" sz="3200" dirty="0" smtClean="0">
              <a:latin typeface="Arial" charset="0"/>
              <a:ea typeface="MS PGothic" charset="0"/>
              <a:cs typeface="Arial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9197" y="4352925"/>
            <a:ext cx="3438525" cy="25050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0166" y="2638425"/>
            <a:ext cx="4572000" cy="4219575"/>
          </a:xfrm>
          <a:prstGeom prst="rect">
            <a:avLst/>
          </a:prstGeom>
        </p:spPr>
      </p:pic>
      <p:sp>
        <p:nvSpPr>
          <p:cNvPr id="6" name="椭圆 3"/>
          <p:cNvSpPr/>
          <p:nvPr/>
        </p:nvSpPr>
        <p:spPr>
          <a:xfrm>
            <a:off x="5541217" y="5923071"/>
            <a:ext cx="529078" cy="16525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3"/>
          <p:cNvSpPr/>
          <p:nvPr/>
        </p:nvSpPr>
        <p:spPr>
          <a:xfrm>
            <a:off x="5541217" y="5711912"/>
            <a:ext cx="529078" cy="16525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3"/>
          <p:cNvSpPr/>
          <p:nvPr/>
        </p:nvSpPr>
        <p:spPr>
          <a:xfrm>
            <a:off x="9702099" y="4825387"/>
            <a:ext cx="1391886" cy="19830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箭头连接符 22"/>
          <p:cNvCxnSpPr/>
          <p:nvPr/>
        </p:nvCxnSpPr>
        <p:spPr>
          <a:xfrm flipV="1">
            <a:off x="6070295" y="5023692"/>
            <a:ext cx="3631804" cy="98658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22"/>
          <p:cNvCxnSpPr>
            <a:endCxn id="7" idx="6"/>
          </p:cNvCxnSpPr>
          <p:nvPr/>
        </p:nvCxnSpPr>
        <p:spPr>
          <a:xfrm flipH="1">
            <a:off x="6070295" y="4924541"/>
            <a:ext cx="3597580" cy="86999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1737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3562" y="2262242"/>
            <a:ext cx="6181725" cy="37147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199" y="2286055"/>
            <a:ext cx="2443163" cy="38933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>
                <a:ea typeface="MS PGothic" charset="0"/>
                <a:cs typeface="Arial Bold" charset="0"/>
              </a:rPr>
              <a:t>Access &amp; Use AWS Cloud with a joint account – </a:t>
            </a:r>
            <a:r>
              <a:rPr lang="en-GB" altLang="zh-CN" dirty="0" smtClean="0">
                <a:ea typeface="MS PGothic" charset="0"/>
                <a:cs typeface="Arial Bold" charset="0"/>
              </a:rPr>
              <a:t>Advanced Topics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838199" y="1779587"/>
            <a:ext cx="11353801" cy="4286703"/>
          </a:xfrm>
        </p:spPr>
        <p:txBody>
          <a:bodyPr numCol="1">
            <a:noAutofit/>
          </a:bodyPr>
          <a:lstStyle/>
          <a:p>
            <a:pPr marL="0" indent="0">
              <a:buNone/>
            </a:pPr>
            <a:r>
              <a:rPr lang="en-US" sz="3200" dirty="0" smtClean="0">
                <a:latin typeface="Arial" charset="0"/>
                <a:ea typeface="MS PGothic" charset="0"/>
                <a:cs typeface="Arial" charset="0"/>
              </a:rPr>
              <a:t>What if I need more volume size to a launched EC2 instance?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91" y="6122194"/>
            <a:ext cx="12037219" cy="735806"/>
          </a:xfrm>
          <a:prstGeom prst="rect">
            <a:avLst/>
          </a:prstGeom>
        </p:spPr>
      </p:pic>
      <p:sp>
        <p:nvSpPr>
          <p:cNvPr id="7" name="椭圆 3"/>
          <p:cNvSpPr/>
          <p:nvPr/>
        </p:nvSpPr>
        <p:spPr>
          <a:xfrm>
            <a:off x="838199" y="5626100"/>
            <a:ext cx="1041401" cy="52908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3"/>
          <p:cNvSpPr/>
          <p:nvPr/>
        </p:nvSpPr>
        <p:spPr>
          <a:xfrm>
            <a:off x="2387599" y="2286055"/>
            <a:ext cx="893763" cy="33014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3"/>
          <p:cNvSpPr/>
          <p:nvPr/>
        </p:nvSpPr>
        <p:spPr>
          <a:xfrm>
            <a:off x="4914899" y="2743255"/>
            <a:ext cx="4673601" cy="33014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3"/>
          <p:cNvSpPr/>
          <p:nvPr/>
        </p:nvSpPr>
        <p:spPr>
          <a:xfrm>
            <a:off x="4470399" y="4076700"/>
            <a:ext cx="5118101" cy="37306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3"/>
          <p:cNvSpPr/>
          <p:nvPr/>
        </p:nvSpPr>
        <p:spPr>
          <a:xfrm>
            <a:off x="838199" y="6572757"/>
            <a:ext cx="11276411" cy="28524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2" name="直接箭头连接符 22"/>
          <p:cNvCxnSpPr>
            <a:stCxn id="7" idx="0"/>
          </p:cNvCxnSpPr>
          <p:nvPr/>
        </p:nvCxnSpPr>
        <p:spPr>
          <a:xfrm flipV="1">
            <a:off x="1358900" y="2616201"/>
            <a:ext cx="1028699" cy="300989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22"/>
          <p:cNvCxnSpPr>
            <a:stCxn id="8" idx="6"/>
          </p:cNvCxnSpPr>
          <p:nvPr/>
        </p:nvCxnSpPr>
        <p:spPr>
          <a:xfrm>
            <a:off x="3281362" y="2451128"/>
            <a:ext cx="1092200" cy="181210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2"/>
          <p:cNvCxnSpPr>
            <a:stCxn id="8" idx="6"/>
          </p:cNvCxnSpPr>
          <p:nvPr/>
        </p:nvCxnSpPr>
        <p:spPr>
          <a:xfrm>
            <a:off x="3281362" y="2451128"/>
            <a:ext cx="1549400" cy="41803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urved Left Arrow 28"/>
          <p:cNvSpPr/>
          <p:nvPr/>
        </p:nvSpPr>
        <p:spPr>
          <a:xfrm>
            <a:off x="10450512" y="3403600"/>
            <a:ext cx="611188" cy="2387600"/>
          </a:xfrm>
          <a:prstGeom prst="curvedLeftArrow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 rot="16200000">
            <a:off x="-673762" y="3919562"/>
            <a:ext cx="233924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0" indent="-2286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prstClr val="black"/>
                </a:solidFill>
                <a:latin typeface="Arial" charset="0"/>
                <a:ea typeface="MS PGothic" charset="0"/>
                <a:cs typeface="Arial" charset="0"/>
              </a:rPr>
              <a:t>Create a volume</a:t>
            </a:r>
            <a:endParaRPr lang="en-US" sz="2000" dirty="0">
              <a:solidFill>
                <a:prstClr val="black"/>
              </a:solidFill>
              <a:latin typeface="Arial" charset="0"/>
              <a:ea typeface="MS PGothic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3618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>
                <a:ea typeface="MS PGothic" charset="0"/>
                <a:cs typeface="Arial Bold" charset="0"/>
              </a:rPr>
              <a:t>Access &amp; Use AWS Cloud with a joint account – </a:t>
            </a:r>
            <a:r>
              <a:rPr lang="en-GB" altLang="zh-CN" dirty="0" smtClean="0">
                <a:ea typeface="MS PGothic" charset="0"/>
                <a:cs typeface="Arial Bold" charset="0"/>
              </a:rPr>
              <a:t>Advanced Topics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838199" y="1779587"/>
            <a:ext cx="11353801" cy="4286703"/>
          </a:xfrm>
        </p:spPr>
        <p:txBody>
          <a:bodyPr numCol="1">
            <a:noAutofit/>
          </a:bodyPr>
          <a:lstStyle/>
          <a:p>
            <a:pPr marL="0" indent="0">
              <a:buNone/>
            </a:pPr>
            <a:r>
              <a:rPr lang="en-US" sz="3200" dirty="0" smtClean="0">
                <a:latin typeface="Arial" charset="0"/>
                <a:ea typeface="MS PGothic" charset="0"/>
                <a:cs typeface="Arial" charset="0"/>
              </a:rPr>
              <a:t>What if I need more volume size to a launched EC2 instance?</a:t>
            </a:r>
          </a:p>
          <a:p>
            <a:pPr lvl="0">
              <a:lnSpc>
                <a:spcPct val="100000"/>
              </a:lnSpc>
              <a:spcBef>
                <a:spcPts val="0"/>
              </a:spcBef>
            </a:pPr>
            <a:endParaRPr lang="en-US" sz="2000" dirty="0" smtClean="0">
              <a:solidFill>
                <a:prstClr val="black"/>
              </a:solidFill>
              <a:latin typeface="Arial" charset="0"/>
              <a:ea typeface="MS PGothic" charset="0"/>
              <a:cs typeface="Arial" charset="0"/>
            </a:endParaRPr>
          </a:p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n-US" sz="2000" dirty="0" smtClean="0">
                <a:solidFill>
                  <a:prstClr val="black"/>
                </a:solidFill>
                <a:latin typeface="Arial" charset="0"/>
                <a:ea typeface="MS PGothic" charset="0"/>
                <a:cs typeface="Arial" charset="0"/>
              </a:rPr>
              <a:t>Attach that volume to an EC2 instance</a:t>
            </a:r>
            <a:endParaRPr lang="en-US" sz="2000" dirty="0">
              <a:solidFill>
                <a:prstClr val="black"/>
              </a:solidFill>
              <a:latin typeface="Arial" charset="0"/>
              <a:ea typeface="MS PGothic" charset="0"/>
              <a:cs typeface="Arial" charset="0"/>
            </a:endParaRPr>
          </a:p>
          <a:p>
            <a:pPr marL="0" indent="0">
              <a:buNone/>
            </a:pPr>
            <a:endParaRPr lang="en-US" sz="3200" dirty="0" smtClean="0">
              <a:latin typeface="Arial" charset="0"/>
              <a:ea typeface="MS PGothic" charset="0"/>
              <a:cs typeface="Arial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3522988"/>
            <a:ext cx="1362075" cy="220027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9932" y="3612523"/>
            <a:ext cx="9159240" cy="2110740"/>
          </a:xfrm>
          <a:prstGeom prst="rect">
            <a:avLst/>
          </a:prstGeom>
        </p:spPr>
      </p:pic>
      <p:sp>
        <p:nvSpPr>
          <p:cNvPr id="18" name="椭圆 3"/>
          <p:cNvSpPr/>
          <p:nvPr/>
        </p:nvSpPr>
        <p:spPr>
          <a:xfrm>
            <a:off x="925417" y="4572000"/>
            <a:ext cx="1101687" cy="28242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3"/>
          <p:cNvSpPr/>
          <p:nvPr/>
        </p:nvSpPr>
        <p:spPr>
          <a:xfrm>
            <a:off x="2529932" y="3822854"/>
            <a:ext cx="3595446" cy="27542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3"/>
          <p:cNvSpPr/>
          <p:nvPr/>
        </p:nvSpPr>
        <p:spPr>
          <a:xfrm>
            <a:off x="11093986" y="5393521"/>
            <a:ext cx="595186" cy="28242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2" name="直接箭头连接符 22"/>
          <p:cNvCxnSpPr>
            <a:stCxn id="18" idx="6"/>
            <a:endCxn id="19" idx="2"/>
          </p:cNvCxnSpPr>
          <p:nvPr/>
        </p:nvCxnSpPr>
        <p:spPr>
          <a:xfrm flipV="1">
            <a:off x="2027104" y="3960565"/>
            <a:ext cx="502828" cy="75264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2"/>
          <p:cNvCxnSpPr>
            <a:stCxn id="19" idx="6"/>
          </p:cNvCxnSpPr>
          <p:nvPr/>
        </p:nvCxnSpPr>
        <p:spPr>
          <a:xfrm>
            <a:off x="6125378" y="3960565"/>
            <a:ext cx="5228422" cy="143295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2318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>
                <a:ea typeface="MS PGothic" charset="0"/>
                <a:cs typeface="Arial Bold" charset="0"/>
              </a:rPr>
              <a:t>Access &amp; Use AWS Cloud with a joint account – </a:t>
            </a:r>
            <a:r>
              <a:rPr lang="en-GB" altLang="zh-CN" dirty="0" smtClean="0">
                <a:ea typeface="MS PGothic" charset="0"/>
                <a:cs typeface="Arial Bold" charset="0"/>
              </a:rPr>
              <a:t>Advanced Topics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838199" y="1779587"/>
            <a:ext cx="11353801" cy="4286703"/>
          </a:xfrm>
        </p:spPr>
        <p:txBody>
          <a:bodyPr numCol="1">
            <a:noAutofit/>
          </a:bodyPr>
          <a:lstStyle/>
          <a:p>
            <a:pPr marL="0" indent="0">
              <a:buNone/>
            </a:pPr>
            <a:r>
              <a:rPr lang="en-US" sz="3200" dirty="0" smtClean="0">
                <a:latin typeface="Arial" charset="0"/>
                <a:ea typeface="MS PGothic" charset="0"/>
                <a:cs typeface="Arial" charset="0"/>
              </a:rPr>
              <a:t>What if I need more volume size to a launched EC2 instance?</a:t>
            </a:r>
          </a:p>
          <a:p>
            <a:pPr lvl="0">
              <a:lnSpc>
                <a:spcPct val="100000"/>
              </a:lnSpc>
              <a:spcBef>
                <a:spcPts val="0"/>
              </a:spcBef>
            </a:pPr>
            <a:endParaRPr lang="en-US" sz="2000" dirty="0" smtClean="0">
              <a:solidFill>
                <a:prstClr val="black"/>
              </a:solidFill>
              <a:latin typeface="Arial" charset="0"/>
              <a:ea typeface="MS PGothic" charset="0"/>
              <a:cs typeface="Arial" charset="0"/>
            </a:endParaRPr>
          </a:p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n-US" sz="2000" dirty="0" smtClean="0">
                <a:solidFill>
                  <a:prstClr val="black"/>
                </a:solidFill>
                <a:latin typeface="Arial" charset="0"/>
                <a:ea typeface="MS PGothic" charset="0"/>
                <a:cs typeface="Arial" charset="0"/>
              </a:rPr>
              <a:t>Make that volume usable</a:t>
            </a:r>
            <a:endParaRPr lang="en-US" sz="2000" dirty="0">
              <a:solidFill>
                <a:prstClr val="black"/>
              </a:solidFill>
              <a:latin typeface="Arial" charset="0"/>
              <a:ea typeface="MS PGothic" charset="0"/>
              <a:cs typeface="Arial" charset="0"/>
            </a:endParaRPr>
          </a:p>
          <a:p>
            <a:pPr marL="0" indent="0">
              <a:buNone/>
            </a:pPr>
            <a:endParaRPr lang="en-US" sz="3200" dirty="0" smtClean="0">
              <a:latin typeface="Arial" charset="0"/>
              <a:ea typeface="MS PGothic" charset="0"/>
              <a:cs typeface="Arial" charset="0"/>
            </a:endParaRPr>
          </a:p>
        </p:txBody>
      </p:sp>
      <p:sp>
        <p:nvSpPr>
          <p:cNvPr id="11" name="Rectangle 5"/>
          <p:cNvSpPr/>
          <p:nvPr/>
        </p:nvSpPr>
        <p:spPr>
          <a:xfrm>
            <a:off x="499016" y="3292867"/>
            <a:ext cx="5031451" cy="224676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342900" lvl="0" indent="-342900">
              <a:buFont typeface="Arial" panose="020B0604020202020204" pitchFamily="34" charset="0"/>
              <a:buChar char="#"/>
            </a:pPr>
            <a:r>
              <a:rPr lang="en-US" sz="2000" i="1" dirty="0" smtClean="0">
                <a:solidFill>
                  <a:srgbClr val="0070C0"/>
                </a:solidFill>
                <a:latin typeface="Arial" charset="0"/>
                <a:ea typeface="MS PGothic" charset="0"/>
                <a:cs typeface="Arial" charset="0"/>
              </a:rPr>
              <a:t>Show that volume to be mounted</a:t>
            </a:r>
            <a:endParaRPr lang="en-US" sz="2000" i="1" dirty="0">
              <a:solidFill>
                <a:srgbClr val="0070C0"/>
              </a:solidFill>
              <a:latin typeface="Arial" charset="0"/>
              <a:ea typeface="MS PGothic" charset="0"/>
              <a:cs typeface="Arial" charset="0"/>
            </a:endParaRPr>
          </a:p>
          <a:p>
            <a:pPr marL="342900" lvl="0" indent="-342900">
              <a:buFont typeface="Arial" panose="020B0604020202020204" pitchFamily="34" charset="0"/>
              <a:buChar char="$"/>
            </a:pPr>
            <a:r>
              <a:rPr lang="en-US" sz="2000" dirty="0" smtClean="0">
                <a:latin typeface="Arial" charset="0"/>
                <a:ea typeface="MS PGothic" charset="0"/>
                <a:cs typeface="Arial" charset="0"/>
              </a:rPr>
              <a:t>lsblk</a:t>
            </a:r>
          </a:p>
          <a:p>
            <a:pPr marL="342900" indent="-342900">
              <a:buFont typeface="Arial" panose="020B0604020202020204" pitchFamily="34" charset="0"/>
              <a:buChar char="#"/>
            </a:pPr>
            <a:r>
              <a:rPr lang="en-US" altLang="zh-CN" sz="2000" i="1" dirty="0" smtClean="0">
                <a:solidFill>
                  <a:srgbClr val="0070C0"/>
                </a:solidFill>
                <a:latin typeface="Arial" charset="0"/>
                <a:ea typeface="MS PGothic" charset="0"/>
                <a:cs typeface="Arial" charset="0"/>
              </a:rPr>
              <a:t>Create a file system for that volume</a:t>
            </a:r>
          </a:p>
          <a:p>
            <a:pPr marL="342900" indent="-342900">
              <a:buFont typeface="Arial" panose="020B0604020202020204" pitchFamily="34" charset="0"/>
              <a:buChar char="$"/>
            </a:pPr>
            <a:r>
              <a:rPr lang="fr-FR" altLang="zh-CN" sz="2000" dirty="0" err="1">
                <a:latin typeface="Arial" charset="0"/>
                <a:ea typeface="MS PGothic" charset="0"/>
                <a:cs typeface="Arial" charset="0"/>
              </a:rPr>
              <a:t>sudo</a:t>
            </a:r>
            <a:r>
              <a:rPr lang="fr-FR" altLang="zh-CN" sz="2000" dirty="0">
                <a:latin typeface="Arial" charset="0"/>
                <a:ea typeface="MS PGothic" charset="0"/>
                <a:cs typeface="Arial" charset="0"/>
              </a:rPr>
              <a:t> </a:t>
            </a:r>
            <a:r>
              <a:rPr lang="fr-FR" altLang="zh-CN" sz="2000" dirty="0" err="1">
                <a:latin typeface="Arial" charset="0"/>
                <a:ea typeface="MS PGothic" charset="0"/>
                <a:cs typeface="Arial" charset="0"/>
              </a:rPr>
              <a:t>mkfs</a:t>
            </a:r>
            <a:r>
              <a:rPr lang="fr-FR" altLang="zh-CN" sz="2000" dirty="0">
                <a:latin typeface="Arial" charset="0"/>
                <a:ea typeface="MS PGothic" charset="0"/>
                <a:cs typeface="Arial" charset="0"/>
              </a:rPr>
              <a:t> -t ext4 /</a:t>
            </a:r>
            <a:r>
              <a:rPr lang="fr-FR" altLang="zh-CN" sz="2000" dirty="0" err="1" smtClean="0">
                <a:latin typeface="Arial" charset="0"/>
                <a:ea typeface="MS PGothic" charset="0"/>
                <a:cs typeface="Arial" charset="0"/>
              </a:rPr>
              <a:t>dev</a:t>
            </a:r>
            <a:r>
              <a:rPr lang="fr-FR" altLang="zh-CN" sz="2000" dirty="0" smtClean="0">
                <a:latin typeface="Arial" charset="0"/>
                <a:ea typeface="MS PGothic" charset="0"/>
                <a:cs typeface="Arial" charset="0"/>
              </a:rPr>
              <a:t>/nvme1n1</a:t>
            </a:r>
            <a:endParaRPr lang="en-US" altLang="zh-CN" sz="2000" dirty="0" smtClean="0">
              <a:latin typeface="Arial" charset="0"/>
              <a:ea typeface="MS PGothic" charset="0"/>
              <a:cs typeface="Arial" charset="0"/>
            </a:endParaRPr>
          </a:p>
          <a:p>
            <a:pPr marL="342900" lvl="0" indent="-342900">
              <a:buFont typeface="Arial" panose="020B0604020202020204" pitchFamily="34" charset="0"/>
              <a:buChar char="#"/>
            </a:pPr>
            <a:r>
              <a:rPr lang="en-US" altLang="zh-CN" sz="2000" i="1" dirty="0" smtClean="0">
                <a:solidFill>
                  <a:srgbClr val="0070C0"/>
                </a:solidFill>
                <a:latin typeface="Arial" charset="0"/>
                <a:ea typeface="MS PGothic" charset="0"/>
                <a:cs typeface="Arial" charset="0"/>
              </a:rPr>
              <a:t>Mount that volume to a directory</a:t>
            </a:r>
          </a:p>
          <a:p>
            <a:pPr marL="342900" lvl="0" indent="-342900">
              <a:buFont typeface="Arial" panose="020B0604020202020204" pitchFamily="34" charset="0"/>
              <a:buChar char="$"/>
            </a:pPr>
            <a:r>
              <a:rPr lang="en-US" sz="2000" dirty="0" err="1" smtClean="0">
                <a:latin typeface="Arial" charset="0"/>
                <a:ea typeface="MS PGothic" charset="0"/>
                <a:cs typeface="Arial" charset="0"/>
              </a:rPr>
              <a:t>mkdir</a:t>
            </a:r>
            <a:r>
              <a:rPr lang="en-US" sz="2000" dirty="0" smtClean="0">
                <a:latin typeface="Arial" charset="0"/>
                <a:ea typeface="MS PGothic" charset="0"/>
                <a:cs typeface="Arial" charset="0"/>
              </a:rPr>
              <a:t> </a:t>
            </a:r>
            <a:r>
              <a:rPr lang="en-US" sz="2000" dirty="0" err="1" smtClean="0">
                <a:latin typeface="Arial" charset="0"/>
                <a:ea typeface="MS PGothic" charset="0"/>
                <a:cs typeface="Arial" charset="0"/>
              </a:rPr>
              <a:t>new_disk</a:t>
            </a:r>
            <a:endParaRPr lang="en-US" sz="2000" dirty="0">
              <a:latin typeface="Arial" charset="0"/>
              <a:ea typeface="MS PGothic" charset="0"/>
              <a:cs typeface="Arial" charset="0"/>
            </a:endParaRPr>
          </a:p>
          <a:p>
            <a:pPr marL="342900" lvl="0" indent="-342900">
              <a:buFont typeface="Arial" panose="020B0604020202020204" pitchFamily="34" charset="0"/>
              <a:buChar char="$"/>
            </a:pPr>
            <a:r>
              <a:rPr lang="en-US" sz="2000" dirty="0">
                <a:latin typeface="Arial" charset="0"/>
                <a:ea typeface="MS PGothic" charset="0"/>
                <a:cs typeface="Arial" charset="0"/>
              </a:rPr>
              <a:t>sudo mount /dev/nvme1n1 </a:t>
            </a:r>
            <a:r>
              <a:rPr lang="en-US" sz="2000" dirty="0" err="1" smtClean="0">
                <a:latin typeface="Arial" charset="0"/>
                <a:ea typeface="MS PGothic" charset="0"/>
                <a:cs typeface="Arial" charset="0"/>
              </a:rPr>
              <a:t>new_disk</a:t>
            </a:r>
            <a:endParaRPr lang="en-US" sz="2000" dirty="0" smtClean="0">
              <a:latin typeface="Arial" charset="0"/>
              <a:ea typeface="MS PGothic" charset="0"/>
              <a:cs typeface="Arial" charset="0"/>
            </a:endParaRPr>
          </a:p>
        </p:txBody>
      </p:sp>
      <p:sp>
        <p:nvSpPr>
          <p:cNvPr id="12" name="Rectangle 5"/>
          <p:cNvSpPr/>
          <p:nvPr/>
        </p:nvSpPr>
        <p:spPr>
          <a:xfrm>
            <a:off x="5763243" y="3292867"/>
            <a:ext cx="5031451" cy="193899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342900" lvl="0" indent="-342900">
              <a:buFont typeface="Arial" panose="020B0604020202020204" pitchFamily="34" charset="0"/>
              <a:buChar char="#"/>
            </a:pPr>
            <a:r>
              <a:rPr lang="en-US" altLang="zh-CN" sz="2000" i="1" dirty="0">
                <a:solidFill>
                  <a:srgbClr val="0070C0"/>
                </a:solidFill>
                <a:latin typeface="Arial" charset="0"/>
                <a:ea typeface="MS PGothic" charset="0"/>
                <a:cs typeface="Arial" charset="0"/>
              </a:rPr>
              <a:t>Show the mounted volume</a:t>
            </a:r>
          </a:p>
          <a:p>
            <a:pPr marL="342900" lvl="0" indent="-342900">
              <a:buFont typeface="Arial" panose="020B0604020202020204" pitchFamily="34" charset="0"/>
              <a:buChar char="$"/>
            </a:pPr>
            <a:r>
              <a:rPr lang="en-US" sz="2000" dirty="0">
                <a:latin typeface="Arial" charset="0"/>
                <a:ea typeface="MS PGothic" charset="0"/>
                <a:cs typeface="Arial" charset="0"/>
              </a:rPr>
              <a:t>df –h</a:t>
            </a:r>
          </a:p>
          <a:p>
            <a:pPr marL="342900" lvl="0" indent="-342900">
              <a:buFont typeface="Arial" panose="020B0604020202020204" pitchFamily="34" charset="0"/>
              <a:buChar char="#"/>
            </a:pPr>
            <a:r>
              <a:rPr lang="en-US" altLang="zh-CN" sz="2000" i="1" dirty="0" smtClean="0">
                <a:solidFill>
                  <a:srgbClr val="0070C0"/>
                </a:solidFill>
                <a:latin typeface="Arial" charset="0"/>
                <a:ea typeface="MS PGothic" charset="0"/>
                <a:cs typeface="Arial" charset="0"/>
              </a:rPr>
              <a:t>Change </a:t>
            </a:r>
            <a:r>
              <a:rPr lang="en-US" altLang="zh-CN" sz="2000" i="1" dirty="0">
                <a:solidFill>
                  <a:srgbClr val="0070C0"/>
                </a:solidFill>
                <a:latin typeface="Arial" charset="0"/>
                <a:ea typeface="MS PGothic" charset="0"/>
                <a:cs typeface="Arial" charset="0"/>
              </a:rPr>
              <a:t>permission</a:t>
            </a:r>
          </a:p>
          <a:p>
            <a:pPr marL="342900" lvl="0" indent="-342900">
              <a:buFont typeface="Arial" panose="020B0604020202020204" pitchFamily="34" charset="0"/>
              <a:buChar char="$"/>
            </a:pPr>
            <a:r>
              <a:rPr lang="en-US" sz="2000" dirty="0">
                <a:latin typeface="Arial" charset="0"/>
                <a:ea typeface="MS PGothic" charset="0"/>
                <a:cs typeface="Arial" charset="0"/>
              </a:rPr>
              <a:t>sudo </a:t>
            </a:r>
            <a:r>
              <a:rPr lang="en-US" sz="2000" dirty="0" err="1">
                <a:latin typeface="Arial" charset="0"/>
                <a:ea typeface="MS PGothic" charset="0"/>
                <a:cs typeface="Arial" charset="0"/>
              </a:rPr>
              <a:t>chown</a:t>
            </a:r>
            <a:r>
              <a:rPr lang="en-US" sz="2000" dirty="0">
                <a:latin typeface="Arial" charset="0"/>
                <a:ea typeface="MS PGothic" charset="0"/>
                <a:cs typeface="Arial" charset="0"/>
              </a:rPr>
              <a:t> </a:t>
            </a:r>
            <a:r>
              <a:rPr lang="en-US" sz="2000" dirty="0" err="1">
                <a:latin typeface="Arial" charset="0"/>
                <a:ea typeface="MS PGothic" charset="0"/>
                <a:cs typeface="Arial" charset="0"/>
              </a:rPr>
              <a:t>ubuntu</a:t>
            </a:r>
            <a:r>
              <a:rPr lang="en-US" sz="2000" dirty="0">
                <a:latin typeface="Arial" charset="0"/>
                <a:ea typeface="MS PGothic" charset="0"/>
                <a:cs typeface="Arial" charset="0"/>
              </a:rPr>
              <a:t> </a:t>
            </a:r>
            <a:r>
              <a:rPr lang="en-US" sz="2000" dirty="0" err="1">
                <a:latin typeface="Arial" charset="0"/>
                <a:ea typeface="MS PGothic" charset="0"/>
                <a:cs typeface="Arial" charset="0"/>
              </a:rPr>
              <a:t>new_disk</a:t>
            </a:r>
            <a:endParaRPr lang="en-US" sz="2000" dirty="0">
              <a:latin typeface="Arial" charset="0"/>
              <a:ea typeface="MS PGothic" charset="0"/>
              <a:cs typeface="Arial" charset="0"/>
            </a:endParaRPr>
          </a:p>
          <a:p>
            <a:pPr marL="342900" lvl="0" indent="-342900">
              <a:buFont typeface="Arial" panose="020B0604020202020204" pitchFamily="34" charset="0"/>
              <a:buChar char="#"/>
            </a:pPr>
            <a:r>
              <a:rPr lang="en-US" sz="2000" i="1" dirty="0" smtClean="0">
                <a:solidFill>
                  <a:srgbClr val="0070C0"/>
                </a:solidFill>
                <a:latin typeface="Arial" charset="0"/>
                <a:ea typeface="MS PGothic" charset="0"/>
                <a:cs typeface="Arial" charset="0"/>
              </a:rPr>
              <a:t>Touch a new file</a:t>
            </a:r>
            <a:endParaRPr lang="en-US" sz="2000" i="1" dirty="0">
              <a:solidFill>
                <a:srgbClr val="0070C0"/>
              </a:solidFill>
              <a:latin typeface="Arial" charset="0"/>
              <a:ea typeface="MS PGothic" charset="0"/>
              <a:cs typeface="Arial" charset="0"/>
            </a:endParaRPr>
          </a:p>
          <a:p>
            <a:pPr marL="342900" lvl="0" indent="-342900">
              <a:buFont typeface="Arial" panose="020B0604020202020204" pitchFamily="34" charset="0"/>
              <a:buChar char="$"/>
            </a:pPr>
            <a:r>
              <a:rPr lang="en-US" sz="2000" dirty="0">
                <a:latin typeface="Arial" charset="0"/>
                <a:ea typeface="MS PGothic" charset="0"/>
                <a:cs typeface="Arial" charset="0"/>
              </a:rPr>
              <a:t>t</a:t>
            </a:r>
            <a:r>
              <a:rPr lang="en-US" sz="2000" dirty="0" smtClean="0">
                <a:latin typeface="Arial" charset="0"/>
                <a:ea typeface="MS PGothic" charset="0"/>
                <a:cs typeface="Arial" charset="0"/>
              </a:rPr>
              <a:t>ouch ~/</a:t>
            </a:r>
            <a:r>
              <a:rPr lang="en-US" sz="2000" dirty="0" err="1" smtClean="0">
                <a:latin typeface="Arial" charset="0"/>
                <a:ea typeface="MS PGothic" charset="0"/>
                <a:cs typeface="Arial" charset="0"/>
              </a:rPr>
              <a:t>new_disk</a:t>
            </a:r>
            <a:r>
              <a:rPr lang="en-US" sz="2000" dirty="0" smtClean="0">
                <a:latin typeface="Arial" charset="0"/>
                <a:ea typeface="MS PGothic" charset="0"/>
                <a:cs typeface="Arial" charset="0"/>
              </a:rPr>
              <a:t>/</a:t>
            </a:r>
            <a:r>
              <a:rPr lang="en-US" sz="2000" dirty="0" err="1" smtClean="0">
                <a:latin typeface="Arial" charset="0"/>
                <a:ea typeface="MS PGothic" charset="0"/>
                <a:cs typeface="Arial" charset="0"/>
              </a:rPr>
              <a:t>new_text</a:t>
            </a:r>
            <a:endParaRPr lang="en-US" sz="2000" dirty="0" smtClean="0">
              <a:latin typeface="Arial" charset="0"/>
              <a:ea typeface="MS PGothic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3954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>
                <a:ea typeface="MS PGothic" charset="0"/>
                <a:cs typeface="Arial Bold" charset="0"/>
              </a:rPr>
              <a:t>Access &amp; Use AWS Cloud with a joint account – </a:t>
            </a:r>
            <a:r>
              <a:rPr lang="en-GB" altLang="zh-CN" dirty="0" smtClean="0">
                <a:ea typeface="MS PGothic" charset="0"/>
                <a:cs typeface="Arial Bold" charset="0"/>
              </a:rPr>
              <a:t>Advanced Topics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838199" y="1779587"/>
            <a:ext cx="11353801" cy="4286703"/>
          </a:xfrm>
        </p:spPr>
        <p:txBody>
          <a:bodyPr numCol="1">
            <a:noAutofit/>
          </a:bodyPr>
          <a:lstStyle/>
          <a:p>
            <a:pPr marL="0" indent="0">
              <a:buNone/>
            </a:pPr>
            <a:r>
              <a:rPr lang="en-US" sz="3200" dirty="0" smtClean="0">
                <a:latin typeface="Arial" charset="0"/>
                <a:ea typeface="MS PGothic" charset="0"/>
                <a:cs typeface="Arial" charset="0"/>
              </a:rPr>
              <a:t>What if I need more volume size to a launched EC2 instance?</a:t>
            </a:r>
          </a:p>
          <a:p>
            <a:pPr lvl="0">
              <a:lnSpc>
                <a:spcPct val="100000"/>
              </a:lnSpc>
              <a:spcBef>
                <a:spcPts val="0"/>
              </a:spcBef>
            </a:pPr>
            <a:endParaRPr lang="en-US" sz="2000" dirty="0" smtClean="0">
              <a:solidFill>
                <a:prstClr val="black"/>
              </a:solidFill>
              <a:latin typeface="Arial" charset="0"/>
              <a:ea typeface="MS PGothic" charset="0"/>
              <a:cs typeface="Arial" charset="0"/>
            </a:endParaRPr>
          </a:p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n-US" sz="2000" dirty="0" smtClean="0">
                <a:solidFill>
                  <a:prstClr val="black"/>
                </a:solidFill>
                <a:latin typeface="Arial" charset="0"/>
                <a:ea typeface="MS PGothic" charset="0"/>
                <a:cs typeface="Arial" charset="0"/>
              </a:rPr>
              <a:t>Share files between EC2 instances via EBS</a:t>
            </a:r>
            <a:endParaRPr lang="en-US" sz="2000" dirty="0">
              <a:solidFill>
                <a:prstClr val="black"/>
              </a:solidFill>
              <a:latin typeface="Arial" charset="0"/>
              <a:ea typeface="MS PGothic" charset="0"/>
              <a:cs typeface="Arial" charset="0"/>
            </a:endParaRPr>
          </a:p>
          <a:p>
            <a:pPr marL="0" indent="0">
              <a:buNone/>
            </a:pPr>
            <a:endParaRPr lang="en-US" sz="3200" dirty="0" smtClean="0">
              <a:latin typeface="Arial" charset="0"/>
              <a:ea typeface="MS PGothic" charset="0"/>
              <a:cs typeface="Arial" charset="0"/>
            </a:endParaRPr>
          </a:p>
        </p:txBody>
      </p:sp>
      <p:sp>
        <p:nvSpPr>
          <p:cNvPr id="11" name="Rectangle 5"/>
          <p:cNvSpPr/>
          <p:nvPr/>
        </p:nvSpPr>
        <p:spPr>
          <a:xfrm>
            <a:off x="499016" y="3292867"/>
            <a:ext cx="5031451" cy="163121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342900" lvl="0" indent="-342900">
              <a:buFont typeface="Arial" panose="020B0604020202020204" pitchFamily="34" charset="0"/>
              <a:buChar char="#"/>
            </a:pPr>
            <a:r>
              <a:rPr lang="en-US" sz="2000" i="1" dirty="0" err="1" smtClean="0">
                <a:solidFill>
                  <a:srgbClr val="0070C0"/>
                </a:solidFill>
                <a:latin typeface="Arial" charset="0"/>
                <a:ea typeface="MS PGothic" charset="0"/>
                <a:cs typeface="Arial" charset="0"/>
              </a:rPr>
              <a:t>Umount</a:t>
            </a:r>
            <a:r>
              <a:rPr lang="en-US" sz="2000" i="1" dirty="0" smtClean="0">
                <a:solidFill>
                  <a:srgbClr val="0070C0"/>
                </a:solidFill>
                <a:latin typeface="Arial" charset="0"/>
                <a:ea typeface="MS PGothic" charset="0"/>
                <a:cs typeface="Arial" charset="0"/>
              </a:rPr>
              <a:t> the mounted volume</a:t>
            </a:r>
            <a:endParaRPr lang="en-US" sz="2000" i="1" dirty="0">
              <a:solidFill>
                <a:srgbClr val="0070C0"/>
              </a:solidFill>
              <a:latin typeface="Arial" charset="0"/>
              <a:ea typeface="MS PGothic" charset="0"/>
              <a:cs typeface="Arial" charset="0"/>
            </a:endParaRPr>
          </a:p>
          <a:p>
            <a:pPr marL="342900" lvl="0" indent="-342900">
              <a:buFont typeface="Arial" panose="020B0604020202020204" pitchFamily="34" charset="0"/>
              <a:buChar char="$"/>
            </a:pPr>
            <a:r>
              <a:rPr lang="en-US" sz="2000" dirty="0">
                <a:latin typeface="Arial" charset="0"/>
                <a:ea typeface="MS PGothic" charset="0"/>
                <a:cs typeface="Arial" charset="0"/>
              </a:rPr>
              <a:t>sudo </a:t>
            </a:r>
            <a:r>
              <a:rPr lang="en-US" sz="2000" dirty="0" err="1">
                <a:latin typeface="Arial" charset="0"/>
                <a:ea typeface="MS PGothic" charset="0"/>
                <a:cs typeface="Arial" charset="0"/>
              </a:rPr>
              <a:t>umount</a:t>
            </a:r>
            <a:r>
              <a:rPr lang="en-US" sz="2000" dirty="0">
                <a:latin typeface="Arial" charset="0"/>
                <a:ea typeface="MS PGothic" charset="0"/>
                <a:cs typeface="Arial" charset="0"/>
              </a:rPr>
              <a:t> /dev/nvme1n1</a:t>
            </a:r>
            <a:endParaRPr lang="en-US" sz="2000" dirty="0" smtClean="0">
              <a:latin typeface="Arial" charset="0"/>
              <a:ea typeface="MS PGothic" charset="0"/>
              <a:cs typeface="Arial" charset="0"/>
            </a:endParaRPr>
          </a:p>
          <a:p>
            <a:pPr marL="342900" indent="-342900">
              <a:buFont typeface="Arial" panose="020B0604020202020204" pitchFamily="34" charset="0"/>
              <a:buChar char="#"/>
            </a:pPr>
            <a:r>
              <a:rPr lang="en-US" altLang="zh-CN" sz="2000" i="1" dirty="0" err="1" smtClean="0">
                <a:solidFill>
                  <a:srgbClr val="0070C0"/>
                </a:solidFill>
                <a:latin typeface="Arial" charset="0"/>
                <a:ea typeface="MS PGothic" charset="0"/>
                <a:cs typeface="Arial" charset="0"/>
              </a:rPr>
              <a:t>Rmove</a:t>
            </a:r>
            <a:r>
              <a:rPr lang="en-US" altLang="zh-CN" sz="2000" i="1" dirty="0" smtClean="0">
                <a:solidFill>
                  <a:srgbClr val="0070C0"/>
                </a:solidFill>
                <a:latin typeface="Arial" charset="0"/>
                <a:ea typeface="MS PGothic" charset="0"/>
                <a:cs typeface="Arial" charset="0"/>
              </a:rPr>
              <a:t> </a:t>
            </a:r>
            <a:r>
              <a:rPr lang="en-US" altLang="zh-CN" sz="2000" i="1" dirty="0" err="1" smtClean="0">
                <a:solidFill>
                  <a:srgbClr val="0070C0"/>
                </a:solidFill>
                <a:latin typeface="Arial" charset="0"/>
                <a:ea typeface="MS PGothic" charset="0"/>
                <a:cs typeface="Arial" charset="0"/>
              </a:rPr>
              <a:t>new_disk</a:t>
            </a:r>
            <a:r>
              <a:rPr lang="en-US" altLang="zh-CN" sz="2000" i="1" dirty="0" smtClean="0">
                <a:solidFill>
                  <a:srgbClr val="0070C0"/>
                </a:solidFill>
                <a:latin typeface="Arial" charset="0"/>
                <a:ea typeface="MS PGothic" charset="0"/>
                <a:cs typeface="Arial" charset="0"/>
              </a:rPr>
              <a:t> (Optional)</a:t>
            </a:r>
          </a:p>
          <a:p>
            <a:pPr marL="342900" indent="-342900">
              <a:buFont typeface="Arial" panose="020B0604020202020204" pitchFamily="34" charset="0"/>
              <a:buChar char="$"/>
            </a:pPr>
            <a:r>
              <a:rPr lang="en-GB" altLang="zh-CN" sz="2000" dirty="0" err="1" smtClean="0">
                <a:latin typeface="Arial" charset="0"/>
                <a:ea typeface="MS PGothic" charset="0"/>
                <a:cs typeface="Arial" charset="0"/>
              </a:rPr>
              <a:t>rmdir</a:t>
            </a:r>
            <a:r>
              <a:rPr lang="en-GB" altLang="zh-CN" sz="2000" dirty="0" smtClean="0">
                <a:latin typeface="Arial" charset="0"/>
                <a:ea typeface="MS PGothic" charset="0"/>
                <a:cs typeface="Arial" charset="0"/>
              </a:rPr>
              <a:t> </a:t>
            </a:r>
            <a:r>
              <a:rPr lang="en-GB" altLang="zh-CN" sz="2000" dirty="0" err="1" smtClean="0">
                <a:latin typeface="Arial" charset="0"/>
                <a:ea typeface="MS PGothic" charset="0"/>
                <a:cs typeface="Arial" charset="0"/>
              </a:rPr>
              <a:t>new_disk</a:t>
            </a:r>
            <a:endParaRPr lang="en-US" altLang="zh-CN" sz="2000" dirty="0" smtClean="0">
              <a:latin typeface="Arial" charset="0"/>
              <a:ea typeface="MS PGothic" charset="0"/>
              <a:cs typeface="Arial" charset="0"/>
            </a:endParaRPr>
          </a:p>
          <a:p>
            <a:pPr marL="342900" lvl="0" indent="-342900">
              <a:buFont typeface="Arial" panose="020B0604020202020204" pitchFamily="34" charset="0"/>
              <a:buChar char="#"/>
            </a:pPr>
            <a:r>
              <a:rPr lang="en-US" altLang="zh-CN" sz="2000" i="1" dirty="0" smtClean="0">
                <a:solidFill>
                  <a:srgbClr val="0070C0"/>
                </a:solidFill>
                <a:latin typeface="Arial" charset="0"/>
                <a:ea typeface="MS PGothic" charset="0"/>
                <a:cs typeface="Arial" charset="0"/>
              </a:rPr>
              <a:t>Detach that volume</a:t>
            </a:r>
          </a:p>
        </p:txBody>
      </p:sp>
      <p:sp>
        <p:nvSpPr>
          <p:cNvPr id="12" name="Rectangle 5"/>
          <p:cNvSpPr/>
          <p:nvPr/>
        </p:nvSpPr>
        <p:spPr>
          <a:xfrm>
            <a:off x="5763243" y="3292867"/>
            <a:ext cx="5031451" cy="193899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342900" lvl="0" indent="-342900">
              <a:buFont typeface="Arial" panose="020B0604020202020204" pitchFamily="34" charset="0"/>
              <a:buChar char="#"/>
            </a:pPr>
            <a:r>
              <a:rPr lang="en-US" altLang="zh-CN" sz="2000" i="1" dirty="0" smtClean="0">
                <a:solidFill>
                  <a:srgbClr val="0070C0"/>
                </a:solidFill>
                <a:latin typeface="Arial" charset="0"/>
                <a:ea typeface="MS PGothic" charset="0"/>
                <a:cs typeface="Arial" charset="0"/>
              </a:rPr>
              <a:t>Attach to another instance</a:t>
            </a:r>
            <a:endParaRPr lang="en-US" altLang="zh-CN" sz="2000" i="1" dirty="0">
              <a:solidFill>
                <a:srgbClr val="0070C0"/>
              </a:solidFill>
              <a:latin typeface="Arial" charset="0"/>
              <a:ea typeface="MS PGothic" charset="0"/>
              <a:cs typeface="Arial" charset="0"/>
            </a:endParaRPr>
          </a:p>
          <a:p>
            <a:pPr marL="342900" lvl="0" indent="-342900">
              <a:buFont typeface="Arial" panose="020B0604020202020204" pitchFamily="34" charset="0"/>
              <a:buChar char="#"/>
            </a:pPr>
            <a:r>
              <a:rPr lang="en-US" altLang="zh-CN" sz="2000" i="1" dirty="0">
                <a:solidFill>
                  <a:srgbClr val="0070C0"/>
                </a:solidFill>
                <a:latin typeface="Arial" charset="0"/>
                <a:ea typeface="MS PGothic" charset="0"/>
                <a:cs typeface="Arial" charset="0"/>
              </a:rPr>
              <a:t>Mount that volume to a directory</a:t>
            </a:r>
          </a:p>
          <a:p>
            <a:pPr marL="342900" lvl="0" indent="-342900">
              <a:buFont typeface="Arial" panose="020B0604020202020204" pitchFamily="34" charset="0"/>
              <a:buChar char="$"/>
            </a:pPr>
            <a:r>
              <a:rPr lang="en-US" sz="2000" dirty="0" err="1">
                <a:solidFill>
                  <a:prstClr val="black"/>
                </a:solidFill>
                <a:latin typeface="Arial" charset="0"/>
                <a:ea typeface="MS PGothic" charset="0"/>
                <a:cs typeface="Arial" charset="0"/>
              </a:rPr>
              <a:t>mkdir</a:t>
            </a:r>
            <a:r>
              <a:rPr lang="en-US" sz="2000" dirty="0">
                <a:solidFill>
                  <a:prstClr val="black"/>
                </a:solidFill>
                <a:latin typeface="Arial" charset="0"/>
                <a:ea typeface="MS PGothic" charset="0"/>
                <a:cs typeface="Arial" charset="0"/>
              </a:rPr>
              <a:t> </a:t>
            </a:r>
            <a:r>
              <a:rPr lang="en-US" sz="2000" dirty="0" err="1">
                <a:solidFill>
                  <a:prstClr val="black"/>
                </a:solidFill>
                <a:latin typeface="Arial" charset="0"/>
                <a:ea typeface="MS PGothic" charset="0"/>
                <a:cs typeface="Arial" charset="0"/>
              </a:rPr>
              <a:t>new_disk</a:t>
            </a:r>
            <a:endParaRPr lang="en-US" sz="2000" dirty="0">
              <a:solidFill>
                <a:prstClr val="black"/>
              </a:solidFill>
              <a:latin typeface="Arial" charset="0"/>
              <a:ea typeface="MS PGothic" charset="0"/>
              <a:cs typeface="Arial" charset="0"/>
            </a:endParaRPr>
          </a:p>
          <a:p>
            <a:pPr marL="342900" lvl="0" indent="-342900">
              <a:buFont typeface="Arial" panose="020B0604020202020204" pitchFamily="34" charset="0"/>
              <a:buChar char="$"/>
            </a:pPr>
            <a:r>
              <a:rPr lang="en-US" sz="2000" dirty="0">
                <a:solidFill>
                  <a:prstClr val="black"/>
                </a:solidFill>
                <a:latin typeface="Arial" charset="0"/>
                <a:ea typeface="MS PGothic" charset="0"/>
                <a:cs typeface="Arial" charset="0"/>
              </a:rPr>
              <a:t>sudo mount /dev/nvme1n1 </a:t>
            </a:r>
            <a:r>
              <a:rPr lang="en-US" sz="2000" dirty="0" err="1" smtClean="0">
                <a:solidFill>
                  <a:prstClr val="black"/>
                </a:solidFill>
                <a:latin typeface="Arial" charset="0"/>
                <a:ea typeface="MS PGothic" charset="0"/>
                <a:cs typeface="Arial" charset="0"/>
              </a:rPr>
              <a:t>new_disk</a:t>
            </a:r>
            <a:endParaRPr lang="en-US" sz="2000" dirty="0" smtClean="0">
              <a:solidFill>
                <a:prstClr val="black"/>
              </a:solidFill>
              <a:latin typeface="Arial" charset="0"/>
              <a:ea typeface="MS PGothic" charset="0"/>
              <a:cs typeface="Arial" charset="0"/>
            </a:endParaRPr>
          </a:p>
          <a:p>
            <a:pPr marL="342900" lvl="0" indent="-342900">
              <a:buFont typeface="Arial" panose="020B0604020202020204" pitchFamily="34" charset="0"/>
              <a:buChar char="#"/>
            </a:pPr>
            <a:r>
              <a:rPr lang="en-US" altLang="zh-CN" sz="2000" i="1" dirty="0" smtClean="0">
                <a:solidFill>
                  <a:srgbClr val="0070C0"/>
                </a:solidFill>
                <a:latin typeface="Arial" charset="0"/>
                <a:ea typeface="MS PGothic" charset="0"/>
                <a:cs typeface="Arial" charset="0"/>
              </a:rPr>
              <a:t>Show contents in </a:t>
            </a:r>
            <a:r>
              <a:rPr lang="en-US" altLang="zh-CN" sz="2000" i="1" dirty="0" err="1" smtClean="0">
                <a:solidFill>
                  <a:srgbClr val="0070C0"/>
                </a:solidFill>
                <a:latin typeface="Arial" charset="0"/>
                <a:ea typeface="MS PGothic" charset="0"/>
                <a:cs typeface="Arial" charset="0"/>
              </a:rPr>
              <a:t>new_disk</a:t>
            </a:r>
            <a:endParaRPr lang="en-US" altLang="zh-CN" sz="2000" i="1" dirty="0">
              <a:solidFill>
                <a:srgbClr val="0070C0"/>
              </a:solidFill>
              <a:latin typeface="Arial" charset="0"/>
              <a:ea typeface="MS PGothic" charset="0"/>
              <a:cs typeface="Arial" charset="0"/>
            </a:endParaRPr>
          </a:p>
          <a:p>
            <a:pPr marL="342900" lvl="0" indent="-342900">
              <a:buFont typeface="Arial" panose="020B0604020202020204" pitchFamily="34" charset="0"/>
              <a:buChar char="$"/>
            </a:pPr>
            <a:r>
              <a:rPr lang="en-US" sz="2000" dirty="0">
                <a:solidFill>
                  <a:prstClr val="black"/>
                </a:solidFill>
                <a:latin typeface="Arial" charset="0"/>
                <a:ea typeface="MS PGothic" charset="0"/>
                <a:cs typeface="Arial" charset="0"/>
              </a:rPr>
              <a:t>l</a:t>
            </a:r>
            <a:r>
              <a:rPr lang="en-US" sz="2000" dirty="0" smtClean="0">
                <a:solidFill>
                  <a:prstClr val="black"/>
                </a:solidFill>
                <a:latin typeface="Arial" charset="0"/>
                <a:ea typeface="MS PGothic" charset="0"/>
                <a:cs typeface="Arial" charset="0"/>
              </a:rPr>
              <a:t>s </a:t>
            </a:r>
            <a:r>
              <a:rPr lang="en-US" sz="2000" dirty="0" err="1" smtClean="0">
                <a:solidFill>
                  <a:prstClr val="black"/>
                </a:solidFill>
                <a:latin typeface="Arial" charset="0"/>
                <a:ea typeface="MS PGothic" charset="0"/>
                <a:cs typeface="Arial" charset="0"/>
              </a:rPr>
              <a:t>new_disk</a:t>
            </a:r>
            <a:r>
              <a:rPr lang="en-US" sz="2000" dirty="0" smtClean="0">
                <a:solidFill>
                  <a:prstClr val="black"/>
                </a:solidFill>
                <a:latin typeface="Arial" charset="0"/>
                <a:ea typeface="MS PGothic" charset="0"/>
                <a:cs typeface="Arial" charset="0"/>
              </a:rPr>
              <a:t>/</a:t>
            </a:r>
            <a:endParaRPr lang="en-US" sz="2000" dirty="0">
              <a:solidFill>
                <a:prstClr val="black"/>
              </a:solidFill>
              <a:latin typeface="Arial" charset="0"/>
              <a:ea typeface="MS PGothic" charset="0"/>
              <a:cs typeface="Arial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603" y="4924083"/>
            <a:ext cx="2143125" cy="2219325"/>
          </a:xfrm>
          <a:prstGeom prst="rect">
            <a:avLst/>
          </a:prstGeom>
        </p:spPr>
      </p:pic>
      <p:sp>
        <p:nvSpPr>
          <p:cNvPr id="8" name="椭圆 3"/>
          <p:cNvSpPr/>
          <p:nvPr/>
        </p:nvSpPr>
        <p:spPr>
          <a:xfrm>
            <a:off x="958468" y="6155189"/>
            <a:ext cx="1101687" cy="28242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3807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>
                <a:ea typeface="MS PGothic" charset="0"/>
                <a:cs typeface="Arial Bold" charset="0"/>
              </a:rPr>
              <a:t>Access &amp; Use AWS Cloud with a joint account – </a:t>
            </a:r>
            <a:r>
              <a:rPr lang="en-GB" altLang="zh-CN" dirty="0" smtClean="0">
                <a:ea typeface="MS PGothic" charset="0"/>
                <a:cs typeface="Arial Bold" charset="0"/>
              </a:rPr>
              <a:t>Advanced Topics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838199" y="1779587"/>
            <a:ext cx="11353801" cy="4286703"/>
          </a:xfrm>
        </p:spPr>
        <p:txBody>
          <a:bodyPr numCol="1">
            <a:noAutofit/>
          </a:bodyPr>
          <a:lstStyle/>
          <a:p>
            <a:pPr marL="0" indent="0">
              <a:buNone/>
            </a:pPr>
            <a:r>
              <a:rPr lang="en-US" sz="3200" dirty="0" smtClean="0">
                <a:latin typeface="Arial" charset="0"/>
                <a:ea typeface="MS PGothic" charset="0"/>
                <a:cs typeface="Arial" charset="0"/>
              </a:rPr>
              <a:t>What if I need more volume size to a launched EC2 instance?</a:t>
            </a:r>
          </a:p>
          <a:p>
            <a:pPr lvl="0">
              <a:lnSpc>
                <a:spcPct val="100000"/>
              </a:lnSpc>
              <a:spcBef>
                <a:spcPts val="0"/>
              </a:spcBef>
            </a:pPr>
            <a:endParaRPr lang="en-US" sz="2000" dirty="0" smtClean="0">
              <a:solidFill>
                <a:prstClr val="black"/>
              </a:solidFill>
              <a:latin typeface="Arial" charset="0"/>
              <a:ea typeface="MS PGothic" charset="0"/>
              <a:cs typeface="Arial" charset="0"/>
            </a:endParaRPr>
          </a:p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n-US" altLang="zh-CN" sz="2000" dirty="0" smtClean="0">
                <a:solidFill>
                  <a:prstClr val="black"/>
                </a:solidFill>
                <a:latin typeface="Arial" charset="0"/>
                <a:ea typeface="MS PGothic" charset="0"/>
                <a:cs typeface="Arial" charset="0"/>
              </a:rPr>
              <a:t>Sweep the battlefield</a:t>
            </a:r>
            <a:endParaRPr lang="en-US" sz="3200" dirty="0" smtClean="0">
              <a:latin typeface="Arial" charset="0"/>
              <a:ea typeface="MS PGothic" charset="0"/>
              <a:cs typeface="Arial" charset="0"/>
            </a:endParaRPr>
          </a:p>
        </p:txBody>
      </p:sp>
      <p:sp>
        <p:nvSpPr>
          <p:cNvPr id="11" name="Rectangle 5"/>
          <p:cNvSpPr/>
          <p:nvPr/>
        </p:nvSpPr>
        <p:spPr>
          <a:xfrm>
            <a:off x="499016" y="3292867"/>
            <a:ext cx="5031451" cy="224676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342900" lvl="0" indent="-342900">
              <a:buFont typeface="Arial" panose="020B0604020202020204" pitchFamily="34" charset="0"/>
              <a:buChar char="#"/>
            </a:pPr>
            <a:r>
              <a:rPr lang="en-US" sz="2000" i="1" dirty="0" smtClean="0">
                <a:solidFill>
                  <a:srgbClr val="0070C0"/>
                </a:solidFill>
                <a:latin typeface="Arial" charset="0"/>
                <a:ea typeface="MS PGothic" charset="0"/>
                <a:cs typeface="Arial" charset="0"/>
              </a:rPr>
              <a:t>Save files to S3 if applicable</a:t>
            </a:r>
          </a:p>
          <a:p>
            <a:pPr marL="342900" lvl="0" indent="-342900">
              <a:buFont typeface="Arial" panose="020B0604020202020204" pitchFamily="34" charset="0"/>
              <a:buChar char="#"/>
            </a:pPr>
            <a:r>
              <a:rPr lang="en-US" sz="2000" i="1" dirty="0" err="1" smtClean="0">
                <a:solidFill>
                  <a:srgbClr val="0070C0"/>
                </a:solidFill>
                <a:latin typeface="Arial" charset="0"/>
                <a:ea typeface="MS PGothic" charset="0"/>
                <a:cs typeface="Arial" charset="0"/>
              </a:rPr>
              <a:t>Umount</a:t>
            </a:r>
            <a:r>
              <a:rPr lang="en-US" sz="2000" i="1" dirty="0" smtClean="0">
                <a:solidFill>
                  <a:srgbClr val="0070C0"/>
                </a:solidFill>
                <a:latin typeface="Arial" charset="0"/>
                <a:ea typeface="MS PGothic" charset="0"/>
                <a:cs typeface="Arial" charset="0"/>
              </a:rPr>
              <a:t> the mounted volume</a:t>
            </a:r>
            <a:endParaRPr lang="en-US" sz="2000" i="1" dirty="0">
              <a:solidFill>
                <a:srgbClr val="0070C0"/>
              </a:solidFill>
              <a:latin typeface="Arial" charset="0"/>
              <a:ea typeface="MS PGothic" charset="0"/>
              <a:cs typeface="Arial" charset="0"/>
            </a:endParaRPr>
          </a:p>
          <a:p>
            <a:pPr marL="342900" lvl="0" indent="-342900">
              <a:buFont typeface="Arial" panose="020B0604020202020204" pitchFamily="34" charset="0"/>
              <a:buChar char="$"/>
            </a:pPr>
            <a:r>
              <a:rPr lang="en-US" sz="2000" dirty="0">
                <a:latin typeface="Arial" charset="0"/>
                <a:ea typeface="MS PGothic" charset="0"/>
                <a:cs typeface="Arial" charset="0"/>
              </a:rPr>
              <a:t>sudo </a:t>
            </a:r>
            <a:r>
              <a:rPr lang="en-US" sz="2000" dirty="0" err="1">
                <a:latin typeface="Arial" charset="0"/>
                <a:ea typeface="MS PGothic" charset="0"/>
                <a:cs typeface="Arial" charset="0"/>
              </a:rPr>
              <a:t>umount</a:t>
            </a:r>
            <a:r>
              <a:rPr lang="en-US" sz="2000" dirty="0">
                <a:latin typeface="Arial" charset="0"/>
                <a:ea typeface="MS PGothic" charset="0"/>
                <a:cs typeface="Arial" charset="0"/>
              </a:rPr>
              <a:t> /dev/nvme1n1</a:t>
            </a:r>
            <a:endParaRPr lang="en-US" sz="2000" dirty="0" smtClean="0">
              <a:latin typeface="Arial" charset="0"/>
              <a:ea typeface="MS PGothic" charset="0"/>
              <a:cs typeface="Arial" charset="0"/>
            </a:endParaRPr>
          </a:p>
          <a:p>
            <a:pPr marL="342900" indent="-342900">
              <a:buFont typeface="Arial" panose="020B0604020202020204" pitchFamily="34" charset="0"/>
              <a:buChar char="#"/>
            </a:pPr>
            <a:r>
              <a:rPr lang="en-US" altLang="zh-CN" sz="2000" i="1" dirty="0" err="1" smtClean="0">
                <a:solidFill>
                  <a:srgbClr val="0070C0"/>
                </a:solidFill>
                <a:latin typeface="Arial" charset="0"/>
                <a:ea typeface="MS PGothic" charset="0"/>
                <a:cs typeface="Arial" charset="0"/>
              </a:rPr>
              <a:t>Rmove</a:t>
            </a:r>
            <a:r>
              <a:rPr lang="en-US" altLang="zh-CN" sz="2000" i="1" dirty="0" smtClean="0">
                <a:solidFill>
                  <a:srgbClr val="0070C0"/>
                </a:solidFill>
                <a:latin typeface="Arial" charset="0"/>
                <a:ea typeface="MS PGothic" charset="0"/>
                <a:cs typeface="Arial" charset="0"/>
              </a:rPr>
              <a:t> </a:t>
            </a:r>
            <a:r>
              <a:rPr lang="en-US" altLang="zh-CN" sz="2000" i="1" dirty="0" err="1" smtClean="0">
                <a:solidFill>
                  <a:srgbClr val="0070C0"/>
                </a:solidFill>
                <a:latin typeface="Arial" charset="0"/>
                <a:ea typeface="MS PGothic" charset="0"/>
                <a:cs typeface="Arial" charset="0"/>
              </a:rPr>
              <a:t>new_disk</a:t>
            </a:r>
            <a:r>
              <a:rPr lang="en-US" altLang="zh-CN" sz="2000" i="1" dirty="0" smtClean="0">
                <a:solidFill>
                  <a:srgbClr val="0070C0"/>
                </a:solidFill>
                <a:latin typeface="Arial" charset="0"/>
                <a:ea typeface="MS PGothic" charset="0"/>
                <a:cs typeface="Arial" charset="0"/>
              </a:rPr>
              <a:t> (Optional)</a:t>
            </a:r>
          </a:p>
          <a:p>
            <a:pPr marL="342900" indent="-342900">
              <a:buFont typeface="Arial" panose="020B0604020202020204" pitchFamily="34" charset="0"/>
              <a:buChar char="$"/>
            </a:pPr>
            <a:r>
              <a:rPr lang="en-GB" altLang="zh-CN" sz="2000" dirty="0" err="1" smtClean="0">
                <a:latin typeface="Arial" charset="0"/>
                <a:ea typeface="MS PGothic" charset="0"/>
                <a:cs typeface="Arial" charset="0"/>
              </a:rPr>
              <a:t>rmdir</a:t>
            </a:r>
            <a:r>
              <a:rPr lang="en-GB" altLang="zh-CN" sz="2000" dirty="0" smtClean="0">
                <a:latin typeface="Arial" charset="0"/>
                <a:ea typeface="MS PGothic" charset="0"/>
                <a:cs typeface="Arial" charset="0"/>
              </a:rPr>
              <a:t> </a:t>
            </a:r>
            <a:r>
              <a:rPr lang="en-GB" altLang="zh-CN" sz="2000" dirty="0" err="1" smtClean="0">
                <a:latin typeface="Arial" charset="0"/>
                <a:ea typeface="MS PGothic" charset="0"/>
                <a:cs typeface="Arial" charset="0"/>
              </a:rPr>
              <a:t>new_disk</a:t>
            </a:r>
            <a:endParaRPr lang="en-US" altLang="zh-CN" sz="2000" dirty="0" smtClean="0">
              <a:latin typeface="Arial" charset="0"/>
              <a:ea typeface="MS PGothic" charset="0"/>
              <a:cs typeface="Arial" charset="0"/>
            </a:endParaRPr>
          </a:p>
          <a:p>
            <a:pPr marL="342900" lvl="0" indent="-342900">
              <a:buFont typeface="Arial" panose="020B0604020202020204" pitchFamily="34" charset="0"/>
              <a:buChar char="#"/>
            </a:pPr>
            <a:r>
              <a:rPr lang="en-US" altLang="zh-CN" sz="2000" i="1" dirty="0" smtClean="0">
                <a:solidFill>
                  <a:srgbClr val="0070C0"/>
                </a:solidFill>
                <a:latin typeface="Arial" charset="0"/>
                <a:ea typeface="MS PGothic" charset="0"/>
                <a:cs typeface="Arial" charset="0"/>
              </a:rPr>
              <a:t>Detach that volume</a:t>
            </a:r>
          </a:p>
          <a:p>
            <a:pPr marL="342900" lvl="0" indent="-342900">
              <a:buFont typeface="Arial" panose="020B0604020202020204" pitchFamily="34" charset="0"/>
              <a:buChar char="#"/>
            </a:pPr>
            <a:r>
              <a:rPr lang="en-US" altLang="zh-CN" sz="2000" i="1" dirty="0" smtClean="0">
                <a:solidFill>
                  <a:srgbClr val="FF0000"/>
                </a:solidFill>
                <a:latin typeface="Arial" charset="0"/>
                <a:ea typeface="MS PGothic" charset="0"/>
                <a:cs typeface="Arial" charset="0"/>
              </a:rPr>
              <a:t>Delete that volume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292867"/>
            <a:ext cx="2152650" cy="2190750"/>
          </a:xfrm>
          <a:prstGeom prst="rect">
            <a:avLst/>
          </a:prstGeom>
        </p:spPr>
      </p:pic>
      <p:sp>
        <p:nvSpPr>
          <p:cNvPr id="8" name="椭圆 3"/>
          <p:cNvSpPr/>
          <p:nvPr/>
        </p:nvSpPr>
        <p:spPr>
          <a:xfrm>
            <a:off x="6096000" y="4105818"/>
            <a:ext cx="1101687" cy="28242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6310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>
                <a:ea typeface="MS PGothic" charset="0"/>
                <a:cs typeface="Arial Bold" charset="0"/>
              </a:rPr>
              <a:t>Access &amp; Use AWS Cloud with a joint account – </a:t>
            </a:r>
            <a:r>
              <a:rPr lang="en-GB" altLang="zh-CN" dirty="0" smtClean="0">
                <a:ea typeface="MS PGothic" charset="0"/>
                <a:cs typeface="Arial Bold" charset="0"/>
              </a:rPr>
              <a:t>Advanced Topics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838199" y="1779587"/>
            <a:ext cx="11193967" cy="4286703"/>
          </a:xfrm>
        </p:spPr>
        <p:txBody>
          <a:bodyPr numCol="1">
            <a:noAutofit/>
          </a:bodyPr>
          <a:lstStyle/>
          <a:p>
            <a:pPr marL="0" indent="0">
              <a:buNone/>
            </a:pPr>
            <a:r>
              <a:rPr lang="en-US" sz="3200" dirty="0" smtClean="0">
                <a:latin typeface="Arial" charset="0"/>
                <a:ea typeface="MS PGothic" charset="0"/>
                <a:cs typeface="Arial" charset="0"/>
              </a:rPr>
              <a:t>What if I want to customize my own EC2 instance </a:t>
            </a:r>
            <a:r>
              <a:rPr lang="en-US" altLang="zh-CN" sz="3200" dirty="0" smtClean="0">
                <a:latin typeface="Arial" charset="0"/>
                <a:ea typeface="MS PGothic" charset="0"/>
                <a:cs typeface="Arial" charset="0"/>
              </a:rPr>
              <a:t>and save it in order to facilitate later use</a:t>
            </a:r>
            <a:r>
              <a:rPr lang="en-US" sz="3200" dirty="0" smtClean="0">
                <a:latin typeface="Arial" charset="0"/>
                <a:ea typeface="MS PGothic" charset="0"/>
                <a:cs typeface="Arial" charset="0"/>
              </a:rPr>
              <a:t>?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altLang="zh-CN" sz="2000" dirty="0" smtClean="0">
              <a:solidFill>
                <a:prstClr val="black"/>
              </a:solidFill>
              <a:latin typeface="Arial" charset="0"/>
              <a:ea typeface="MS PGothic" charset="0"/>
              <a:cs typeface="Arial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 smtClean="0">
                <a:solidFill>
                  <a:prstClr val="black"/>
                </a:solidFill>
                <a:latin typeface="Arial" charset="0"/>
                <a:ea typeface="MS PGothic" charset="0"/>
                <a:cs typeface="Arial" charset="0"/>
              </a:rPr>
              <a:t>Launch an instance from a clean AMI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2000" dirty="0">
              <a:solidFill>
                <a:prstClr val="black"/>
              </a:solidFill>
              <a:latin typeface="Arial" charset="0"/>
              <a:ea typeface="MS PGothic" charset="0"/>
              <a:cs typeface="Arial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>
                <a:solidFill>
                  <a:prstClr val="black"/>
                </a:solidFill>
                <a:latin typeface="Arial" charset="0"/>
                <a:ea typeface="MS PGothic" charset="0"/>
                <a:cs typeface="Arial" charset="0"/>
              </a:rPr>
              <a:t>I</a:t>
            </a:r>
            <a:r>
              <a:rPr lang="en-US" sz="2000" dirty="0" smtClean="0">
                <a:solidFill>
                  <a:prstClr val="black"/>
                </a:solidFill>
                <a:latin typeface="Arial" charset="0"/>
                <a:ea typeface="MS PGothic" charset="0"/>
                <a:cs typeface="Arial" charset="0"/>
              </a:rPr>
              <a:t>nstall compliers, libraries, and etc. by apt or yum dependent on which system you launch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2000" dirty="0">
              <a:solidFill>
                <a:prstClr val="black"/>
              </a:solidFill>
              <a:latin typeface="Arial" charset="0"/>
              <a:ea typeface="MS PGothic" charset="0"/>
              <a:cs typeface="Arial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 smtClean="0">
                <a:solidFill>
                  <a:prstClr val="black"/>
                </a:solidFill>
                <a:latin typeface="Arial" charset="0"/>
                <a:ea typeface="MS PGothic" charset="0"/>
                <a:cs typeface="Arial" charset="0"/>
              </a:rPr>
              <a:t>Save that instance as your AMI</a:t>
            </a:r>
            <a:endParaRPr lang="en-US" sz="3200" dirty="0" smtClean="0">
              <a:latin typeface="Arial" charset="0"/>
              <a:ea typeface="MS PGothic" charset="0"/>
              <a:cs typeface="Arial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06" y="4680230"/>
            <a:ext cx="12180094" cy="2228850"/>
          </a:xfrm>
          <a:prstGeom prst="rect">
            <a:avLst/>
          </a:prstGeom>
        </p:spPr>
      </p:pic>
      <p:sp>
        <p:nvSpPr>
          <p:cNvPr id="5" name="椭圆 3"/>
          <p:cNvSpPr/>
          <p:nvPr/>
        </p:nvSpPr>
        <p:spPr>
          <a:xfrm>
            <a:off x="1817783" y="5982160"/>
            <a:ext cx="3426246" cy="25338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9788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Contents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838200" y="1779587"/>
            <a:ext cx="10515600" cy="4331281"/>
          </a:xfrm>
        </p:spPr>
        <p:txBody>
          <a:bodyPr>
            <a:normAutofit/>
          </a:bodyPr>
          <a:lstStyle/>
          <a:p>
            <a:r>
              <a:rPr lang="en-GB" sz="3600" dirty="0" smtClean="0">
                <a:latin typeface="Arial" charset="0"/>
                <a:ea typeface="MS PGothic" charset="0"/>
                <a:cs typeface="Arial" charset="0"/>
              </a:rPr>
              <a:t>What is Cloud Computing?</a:t>
            </a:r>
          </a:p>
          <a:p>
            <a:r>
              <a:rPr lang="en-GB" sz="3600" dirty="0" smtClean="0">
                <a:latin typeface="Arial" charset="0"/>
                <a:ea typeface="MS PGothic" charset="0"/>
                <a:cs typeface="Arial" charset="0"/>
              </a:rPr>
              <a:t>What is AWS Cloud and Why?</a:t>
            </a:r>
          </a:p>
          <a:p>
            <a:r>
              <a:rPr lang="en-GB" sz="3600" dirty="0" smtClean="0">
                <a:latin typeface="Arial" charset="0"/>
                <a:ea typeface="MS PGothic" charset="0"/>
                <a:cs typeface="Arial" charset="0"/>
              </a:rPr>
              <a:t>Access &amp; Use AWS Cloud with a Joint </a:t>
            </a:r>
            <a:r>
              <a:rPr lang="en-GB" sz="3600" dirty="0">
                <a:latin typeface="Arial" charset="0"/>
                <a:ea typeface="MS PGothic" charset="0"/>
                <a:cs typeface="Arial" charset="0"/>
              </a:rPr>
              <a:t>A</a:t>
            </a:r>
            <a:r>
              <a:rPr lang="en-GB" sz="3600" dirty="0" smtClean="0">
                <a:latin typeface="Arial" charset="0"/>
                <a:ea typeface="MS PGothic" charset="0"/>
                <a:cs typeface="Arial" charset="0"/>
              </a:rPr>
              <a:t>ccount</a:t>
            </a:r>
          </a:p>
          <a:p>
            <a:pPr indent="228600">
              <a:buFont typeface="Arial" panose="020B0604020202020204" pitchFamily="34" charset="0"/>
              <a:buChar char="◦"/>
            </a:pPr>
            <a:r>
              <a:rPr lang="en-GB" sz="3600" dirty="0" smtClean="0">
                <a:latin typeface="Arial" charset="0"/>
                <a:ea typeface="MS PGothic" charset="0"/>
                <a:cs typeface="Arial" charset="0"/>
              </a:rPr>
              <a:t>Basic usage</a:t>
            </a:r>
          </a:p>
          <a:p>
            <a:pPr indent="228600">
              <a:buFont typeface="Arial" panose="020B0604020202020204" pitchFamily="34" charset="0"/>
              <a:buChar char="◦"/>
            </a:pPr>
            <a:r>
              <a:rPr lang="en-GB" sz="3600" dirty="0" smtClean="0">
                <a:latin typeface="Arial" charset="0"/>
                <a:ea typeface="MS PGothic" charset="0"/>
                <a:cs typeface="Arial" charset="0"/>
              </a:rPr>
              <a:t>Advanced topics</a:t>
            </a:r>
          </a:p>
          <a:p>
            <a:r>
              <a:rPr lang="en-US" altLang="zh-CN" sz="3600" dirty="0">
                <a:solidFill>
                  <a:srgbClr val="FF0000"/>
                </a:solidFill>
                <a:latin typeface="Arial" charset="0"/>
                <a:ea typeface="MS PGothic" charset="0"/>
                <a:cs typeface="Arial" charset="0"/>
              </a:rPr>
              <a:t>Summary &amp; </a:t>
            </a:r>
            <a:r>
              <a:rPr lang="en-GB" sz="3600" dirty="0" smtClean="0">
                <a:solidFill>
                  <a:srgbClr val="FF0000"/>
                </a:solidFill>
                <a:latin typeface="Arial" charset="0"/>
                <a:ea typeface="MS PGothic" charset="0"/>
                <a:cs typeface="Arial" charset="0"/>
              </a:rPr>
              <a:t>Prospects</a:t>
            </a:r>
            <a:endParaRPr lang="en-GB" sz="3600" dirty="0">
              <a:solidFill>
                <a:srgbClr val="FF0000"/>
              </a:solidFill>
              <a:latin typeface="Arial" charset="0"/>
              <a:ea typeface="MS PGothic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3632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>
                <a:solidFill>
                  <a:srgbClr val="FF0000"/>
                </a:solidFill>
                <a:ea typeface="MS PGothic" charset="0"/>
                <a:cs typeface="Arial Bold" charset="0"/>
              </a:rPr>
              <a:t>Summary</a:t>
            </a:r>
            <a:r>
              <a:rPr lang="en-GB" dirty="0" smtClean="0">
                <a:ea typeface="MS PGothic" charset="0"/>
                <a:cs typeface="Arial Bold" charset="0"/>
              </a:rPr>
              <a:t> &amp; Prospects</a:t>
            </a:r>
            <a:endParaRPr lang="en-GB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9089" y="1690688"/>
            <a:ext cx="6173821" cy="4964801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313771" y="5198394"/>
            <a:ext cx="237757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n-US" altLang="zh-CN" dirty="0" smtClean="0">
                <a:solidFill>
                  <a:prstClr val="black"/>
                </a:solidFill>
                <a:latin typeface="Arial" charset="0"/>
                <a:ea typeface="MS PGothic" charset="0"/>
                <a:cs typeface="Arial" charset="0"/>
              </a:rPr>
              <a:t>(Zhuang et al., 2019</a:t>
            </a:r>
            <a:r>
              <a:rPr lang="en-US" altLang="zh-CN" dirty="0">
                <a:solidFill>
                  <a:prstClr val="black"/>
                </a:solidFill>
                <a:latin typeface="Arial" charset="0"/>
                <a:ea typeface="MS PGothic" charset="0"/>
                <a:cs typeface="Arial" charset="0"/>
              </a:rPr>
              <a:t>, </a:t>
            </a:r>
            <a:endParaRPr lang="en-US" altLang="zh-CN" dirty="0" smtClean="0">
              <a:solidFill>
                <a:prstClr val="black"/>
              </a:solidFill>
              <a:latin typeface="Arial" charset="0"/>
              <a:ea typeface="MS PGothic" charset="0"/>
              <a:cs typeface="Arial" charset="0"/>
            </a:endParaRPr>
          </a:p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n-US" altLang="zh-CN" dirty="0" smtClean="0">
                <a:solidFill>
                  <a:prstClr val="black"/>
                </a:solidFill>
                <a:latin typeface="Arial" charset="0"/>
                <a:ea typeface="MS PGothic" charset="0"/>
                <a:cs typeface="Arial" charset="0"/>
              </a:rPr>
              <a:t>submitted </a:t>
            </a:r>
            <a:r>
              <a:rPr lang="en-US" altLang="zh-CN" dirty="0">
                <a:solidFill>
                  <a:prstClr val="black"/>
                </a:solidFill>
                <a:latin typeface="Arial" charset="0"/>
                <a:ea typeface="MS PGothic" charset="0"/>
                <a:cs typeface="Arial" charset="0"/>
              </a:rPr>
              <a:t>to </a:t>
            </a:r>
            <a:r>
              <a:rPr lang="en-US" altLang="zh-CN" dirty="0" smtClean="0">
                <a:solidFill>
                  <a:prstClr val="black"/>
                </a:solidFill>
                <a:latin typeface="Arial" charset="0"/>
                <a:ea typeface="MS PGothic" charset="0"/>
                <a:cs typeface="Arial" charset="0"/>
              </a:rPr>
              <a:t>BAMS)</a:t>
            </a:r>
            <a:endParaRPr lang="en-US" altLang="zh-CN" dirty="0">
              <a:solidFill>
                <a:prstClr val="black"/>
              </a:solidFill>
              <a:latin typeface="Arial" charset="0"/>
              <a:ea typeface="MS PGothic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5138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>
                <a:ea typeface="MS PGothic" charset="0"/>
                <a:cs typeface="Arial Bold" charset="0"/>
              </a:rPr>
              <a:t>Summary &amp; </a:t>
            </a:r>
            <a:r>
              <a:rPr lang="en-GB" dirty="0" smtClean="0">
                <a:solidFill>
                  <a:srgbClr val="FF0000"/>
                </a:solidFill>
                <a:ea typeface="MS PGothic" charset="0"/>
                <a:cs typeface="Arial Bold" charset="0"/>
              </a:rPr>
              <a:t>Prospects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838199" y="1779587"/>
            <a:ext cx="11193967" cy="4286703"/>
          </a:xfrm>
        </p:spPr>
        <p:txBody>
          <a:bodyPr numCol="1">
            <a:noAutofit/>
          </a:bodyPr>
          <a:lstStyle/>
          <a:p>
            <a:pPr marL="0" indent="0">
              <a:buNone/>
            </a:pPr>
            <a:r>
              <a:rPr lang="en-US" sz="3200" dirty="0" smtClean="0">
                <a:latin typeface="Arial" charset="0"/>
                <a:ea typeface="MS PGothic" charset="0"/>
                <a:cs typeface="Arial" charset="0"/>
              </a:rPr>
              <a:t>High Performance GEOS-</a:t>
            </a:r>
            <a:r>
              <a:rPr lang="en-US" sz="3200" dirty="0" err="1" smtClean="0">
                <a:latin typeface="Arial" charset="0"/>
                <a:ea typeface="MS PGothic" charset="0"/>
                <a:cs typeface="Arial" charset="0"/>
              </a:rPr>
              <a:t>Chem</a:t>
            </a:r>
            <a:endParaRPr lang="en-US" sz="3200" dirty="0" smtClean="0">
              <a:latin typeface="Arial" charset="0"/>
              <a:ea typeface="MS PGothic" charset="0"/>
              <a:cs typeface="Arial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 smtClean="0">
                <a:solidFill>
                  <a:prstClr val="black"/>
                </a:solidFill>
                <a:latin typeface="Arial" charset="0"/>
                <a:ea typeface="MS PGothic" charset="0"/>
                <a:cs typeface="Arial" charset="0"/>
              </a:rPr>
              <a:t>Already on AWS deserving exploration.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2000" dirty="0" smtClean="0">
              <a:solidFill>
                <a:prstClr val="black"/>
              </a:solidFill>
              <a:latin typeface="Arial" charset="0"/>
              <a:ea typeface="MS PGothic" charset="0"/>
              <a:cs typeface="Arial" charset="0"/>
            </a:endParaRPr>
          </a:p>
          <a:p>
            <a:pPr marL="0" indent="0">
              <a:buNone/>
            </a:pPr>
            <a:r>
              <a:rPr lang="en-US" altLang="zh-CN" sz="3200" dirty="0" smtClean="0">
                <a:latin typeface="Arial" charset="0"/>
                <a:ea typeface="MS PGothic" charset="0"/>
                <a:cs typeface="Arial" charset="0"/>
              </a:rPr>
              <a:t>More flexible </a:t>
            </a:r>
            <a:r>
              <a:rPr lang="en-US" altLang="zh-CN" sz="3200" dirty="0">
                <a:latin typeface="Arial" charset="0"/>
                <a:ea typeface="MS PGothic" charset="0"/>
                <a:cs typeface="Arial" charset="0"/>
              </a:rPr>
              <a:t>p</a:t>
            </a:r>
            <a:r>
              <a:rPr lang="en-US" altLang="zh-CN" sz="3200" dirty="0" smtClean="0">
                <a:latin typeface="Arial" charset="0"/>
                <a:ea typeface="MS PGothic" charset="0"/>
                <a:cs typeface="Arial" charset="0"/>
              </a:rPr>
              <a:t>ermission controls within group</a:t>
            </a:r>
            <a:endParaRPr lang="en-US" altLang="zh-CN" sz="3200" dirty="0">
              <a:latin typeface="Arial" charset="0"/>
              <a:ea typeface="MS PGothic" charset="0"/>
              <a:cs typeface="Arial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zh-CN" sz="2000" dirty="0" smtClean="0">
                <a:solidFill>
                  <a:prstClr val="black"/>
                </a:solidFill>
                <a:latin typeface="Arial" charset="0"/>
                <a:ea typeface="MS PGothic" charset="0"/>
                <a:cs typeface="Arial" charset="0"/>
              </a:rPr>
              <a:t>Will surely come in the near future with your effort.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altLang="zh-CN" sz="2000" dirty="0" smtClean="0">
              <a:solidFill>
                <a:prstClr val="black"/>
              </a:solidFill>
              <a:latin typeface="Arial" charset="0"/>
              <a:ea typeface="MS PGothic" charset="0"/>
              <a:cs typeface="Arial" charset="0"/>
            </a:endParaRPr>
          </a:p>
          <a:p>
            <a:pPr marL="0" lvl="0" indent="0">
              <a:buNone/>
            </a:pPr>
            <a:r>
              <a:rPr lang="en-US" altLang="zh-CN" sz="3200" dirty="0" smtClean="0">
                <a:solidFill>
                  <a:prstClr val="black"/>
                </a:solidFill>
                <a:latin typeface="Arial" charset="0"/>
                <a:ea typeface="MS PGothic" charset="0"/>
                <a:cs typeface="Arial" charset="0"/>
              </a:rPr>
              <a:t>Prepayment</a:t>
            </a:r>
            <a:endParaRPr lang="en-US" altLang="zh-CN" sz="3200" dirty="0">
              <a:solidFill>
                <a:prstClr val="black"/>
              </a:solidFill>
              <a:latin typeface="Arial" charset="0"/>
              <a:ea typeface="MS PGothic" charset="0"/>
              <a:cs typeface="Arial" charset="0"/>
            </a:endParaRPr>
          </a:p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n-US" altLang="zh-CN" sz="2000" dirty="0">
                <a:solidFill>
                  <a:prstClr val="black"/>
                </a:solidFill>
                <a:latin typeface="Arial" charset="0"/>
                <a:ea typeface="MS PGothic" charset="0"/>
                <a:cs typeface="Arial" charset="0"/>
              </a:rPr>
              <a:t>e</a:t>
            </a:r>
            <a:r>
              <a:rPr lang="en-US" altLang="zh-CN" sz="2000" dirty="0" smtClean="0">
                <a:solidFill>
                  <a:prstClr val="black"/>
                </a:solidFill>
                <a:latin typeface="Arial" charset="0"/>
                <a:ea typeface="MS PGothic" charset="0"/>
                <a:cs typeface="Arial" charset="0"/>
              </a:rPr>
              <a:t>.g. Reserved Instance</a:t>
            </a:r>
          </a:p>
          <a:p>
            <a:pPr lvl="0">
              <a:lnSpc>
                <a:spcPct val="100000"/>
              </a:lnSpc>
              <a:spcBef>
                <a:spcPts val="0"/>
              </a:spcBef>
            </a:pPr>
            <a:endParaRPr lang="en-US" altLang="zh-CN" sz="2000" dirty="0">
              <a:solidFill>
                <a:prstClr val="black"/>
              </a:solidFill>
              <a:latin typeface="Arial" charset="0"/>
              <a:ea typeface="MS PGothic" charset="0"/>
              <a:cs typeface="Arial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altLang="zh-CN" sz="2000" dirty="0" smtClean="0">
              <a:solidFill>
                <a:prstClr val="black"/>
              </a:solidFill>
              <a:latin typeface="Arial" charset="0"/>
              <a:ea typeface="MS PGothic" charset="0"/>
              <a:cs typeface="Arial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3200" dirty="0" smtClean="0">
              <a:latin typeface="Arial" charset="0"/>
              <a:ea typeface="MS PGothic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5464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Contents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838200" y="1779587"/>
            <a:ext cx="10515600" cy="4331281"/>
          </a:xfrm>
        </p:spPr>
        <p:txBody>
          <a:bodyPr>
            <a:normAutofit/>
          </a:bodyPr>
          <a:lstStyle/>
          <a:p>
            <a:r>
              <a:rPr lang="en-GB" sz="3600" dirty="0" smtClean="0">
                <a:latin typeface="Arial" charset="0"/>
                <a:ea typeface="MS PGothic" charset="0"/>
                <a:cs typeface="Arial" charset="0"/>
              </a:rPr>
              <a:t>What is Cloud Computing?</a:t>
            </a:r>
          </a:p>
          <a:p>
            <a:r>
              <a:rPr lang="en-GB" sz="3600" dirty="0" smtClean="0">
                <a:solidFill>
                  <a:srgbClr val="FF0000"/>
                </a:solidFill>
                <a:latin typeface="Arial" charset="0"/>
                <a:ea typeface="MS PGothic" charset="0"/>
                <a:cs typeface="Arial" charset="0"/>
              </a:rPr>
              <a:t>What is AWS Cloud and Why?</a:t>
            </a:r>
          </a:p>
          <a:p>
            <a:r>
              <a:rPr lang="en-GB" sz="3600" dirty="0" smtClean="0">
                <a:latin typeface="Arial" charset="0"/>
                <a:ea typeface="MS PGothic" charset="0"/>
                <a:cs typeface="Arial" charset="0"/>
              </a:rPr>
              <a:t>Access &amp; Use AWS Cloud with a Joint </a:t>
            </a:r>
            <a:r>
              <a:rPr lang="en-GB" sz="3600" dirty="0">
                <a:latin typeface="Arial" charset="0"/>
                <a:ea typeface="MS PGothic" charset="0"/>
                <a:cs typeface="Arial" charset="0"/>
              </a:rPr>
              <a:t>A</a:t>
            </a:r>
            <a:r>
              <a:rPr lang="en-GB" sz="3600" dirty="0" smtClean="0">
                <a:latin typeface="Arial" charset="0"/>
                <a:ea typeface="MS PGothic" charset="0"/>
                <a:cs typeface="Arial" charset="0"/>
              </a:rPr>
              <a:t>ccount</a:t>
            </a:r>
          </a:p>
          <a:p>
            <a:pPr indent="228600">
              <a:buFont typeface="Arial" panose="020B0604020202020204" pitchFamily="34" charset="0"/>
              <a:buChar char="◦"/>
            </a:pPr>
            <a:r>
              <a:rPr lang="en-GB" sz="3600" dirty="0" smtClean="0">
                <a:latin typeface="Arial" charset="0"/>
                <a:ea typeface="MS PGothic" charset="0"/>
                <a:cs typeface="Arial" charset="0"/>
              </a:rPr>
              <a:t>Basic usage</a:t>
            </a:r>
          </a:p>
          <a:p>
            <a:pPr indent="228600">
              <a:buFont typeface="Arial" panose="020B0604020202020204" pitchFamily="34" charset="0"/>
              <a:buChar char="◦"/>
            </a:pPr>
            <a:r>
              <a:rPr lang="en-GB" sz="3600" dirty="0" smtClean="0">
                <a:latin typeface="Arial" charset="0"/>
                <a:ea typeface="MS PGothic" charset="0"/>
                <a:cs typeface="Arial" charset="0"/>
              </a:rPr>
              <a:t>Advanced topics</a:t>
            </a:r>
          </a:p>
          <a:p>
            <a:r>
              <a:rPr lang="en-US" altLang="zh-CN" sz="3600" dirty="0">
                <a:latin typeface="Arial" charset="0"/>
                <a:ea typeface="MS PGothic" charset="0"/>
                <a:cs typeface="Arial" charset="0"/>
              </a:rPr>
              <a:t>Summary &amp; </a:t>
            </a:r>
            <a:r>
              <a:rPr lang="en-GB" sz="3600" dirty="0" smtClean="0">
                <a:latin typeface="Arial" charset="0"/>
                <a:ea typeface="MS PGothic" charset="0"/>
                <a:cs typeface="Arial" charset="0"/>
              </a:rPr>
              <a:t>Prospects</a:t>
            </a:r>
            <a:endParaRPr lang="en-GB" sz="3600" dirty="0">
              <a:latin typeface="Arial" charset="0"/>
              <a:ea typeface="MS PGothic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3319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>
                <a:ea typeface="MS PGothic" charset="0"/>
                <a:cs typeface="Arial Bold" charset="0"/>
              </a:rPr>
              <a:t>Materials mainly from: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838199" y="1779587"/>
            <a:ext cx="11193967" cy="4286703"/>
          </a:xfrm>
        </p:spPr>
        <p:txBody>
          <a:bodyPr numCol="1">
            <a:noAutofit/>
          </a:bodyPr>
          <a:lstStyle/>
          <a:p>
            <a:pPr marL="0" indent="0">
              <a:buNone/>
            </a:pPr>
            <a:r>
              <a:rPr lang="en-US" sz="3200" dirty="0" smtClean="0">
                <a:latin typeface="Arial" charset="0"/>
                <a:ea typeface="MS PGothic" charset="0"/>
                <a:cs typeface="Arial" charset="0"/>
              </a:rPr>
              <a:t>GEOS-</a:t>
            </a:r>
            <a:r>
              <a:rPr lang="en-US" sz="3200" dirty="0" err="1" smtClean="0">
                <a:latin typeface="Arial" charset="0"/>
                <a:ea typeface="MS PGothic" charset="0"/>
                <a:cs typeface="Arial" charset="0"/>
              </a:rPr>
              <a:t>Chem</a:t>
            </a:r>
            <a:r>
              <a:rPr lang="en-US" sz="3200" dirty="0">
                <a:latin typeface="Arial" charset="0"/>
                <a:ea typeface="MS PGothic" charset="0"/>
                <a:cs typeface="Arial" charset="0"/>
              </a:rPr>
              <a:t> </a:t>
            </a:r>
            <a:r>
              <a:rPr lang="en-US" sz="3200" dirty="0" smtClean="0">
                <a:latin typeface="Arial" charset="0"/>
                <a:ea typeface="MS PGothic" charset="0"/>
                <a:cs typeface="Arial" charset="0"/>
              </a:rPr>
              <a:t>on AWS cloud tutorial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altLang="zh-CN" sz="2000" dirty="0" smtClean="0">
              <a:solidFill>
                <a:prstClr val="black"/>
              </a:solidFill>
              <a:latin typeface="Arial" charset="0"/>
              <a:ea typeface="MS PGothic" charset="0"/>
              <a:cs typeface="Arial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>
                <a:solidFill>
                  <a:prstClr val="black"/>
                </a:solidFill>
                <a:latin typeface="Arial" charset="0"/>
                <a:ea typeface="MS PGothic" charset="0"/>
                <a:cs typeface="Arial" charset="0"/>
                <a:hlinkClick r:id="rId3"/>
              </a:rPr>
              <a:t>https://</a:t>
            </a:r>
            <a:r>
              <a:rPr lang="en-US" sz="2000" dirty="0" smtClean="0">
                <a:solidFill>
                  <a:prstClr val="black"/>
                </a:solidFill>
                <a:latin typeface="Arial" charset="0"/>
                <a:ea typeface="MS PGothic" charset="0"/>
                <a:cs typeface="Arial" charset="0"/>
                <a:hlinkClick r:id="rId3"/>
              </a:rPr>
              <a:t>cloud-gc.readthedocs.io/en/latest/index.html</a:t>
            </a:r>
            <a:endParaRPr lang="en-US" sz="2000" dirty="0" smtClean="0">
              <a:solidFill>
                <a:prstClr val="black"/>
              </a:solidFill>
              <a:latin typeface="Arial" charset="0"/>
              <a:ea typeface="MS PGothic" charset="0"/>
              <a:cs typeface="Arial" charset="0"/>
            </a:endParaRPr>
          </a:p>
          <a:p>
            <a:pPr marL="0" indent="0">
              <a:buNone/>
            </a:pPr>
            <a:r>
              <a:rPr lang="en-US" altLang="zh-CN" sz="3200" dirty="0" smtClean="0">
                <a:latin typeface="Arial" charset="0"/>
                <a:ea typeface="MS PGothic" charset="0"/>
                <a:cs typeface="Arial" charset="0"/>
              </a:rPr>
              <a:t>AWS Document</a:t>
            </a:r>
            <a:endParaRPr lang="en-US" altLang="zh-CN" sz="3200" dirty="0">
              <a:latin typeface="Arial" charset="0"/>
              <a:ea typeface="MS PGothic" charset="0"/>
              <a:cs typeface="Arial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altLang="zh-CN" sz="2000" dirty="0">
              <a:solidFill>
                <a:prstClr val="black"/>
              </a:solidFill>
              <a:latin typeface="Arial" charset="0"/>
              <a:ea typeface="MS PGothic" charset="0"/>
              <a:cs typeface="Arial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zh-CN" sz="2000" dirty="0">
                <a:solidFill>
                  <a:prstClr val="black"/>
                </a:solidFill>
                <a:latin typeface="Arial" charset="0"/>
                <a:ea typeface="MS PGothic" charset="0"/>
                <a:cs typeface="Arial" charset="0"/>
                <a:hlinkClick r:id="rId4"/>
              </a:rPr>
              <a:t>https://</a:t>
            </a:r>
            <a:r>
              <a:rPr lang="en-US" altLang="zh-CN" sz="2000" dirty="0" smtClean="0">
                <a:solidFill>
                  <a:prstClr val="black"/>
                </a:solidFill>
                <a:latin typeface="Arial" charset="0"/>
                <a:ea typeface="MS PGothic" charset="0"/>
                <a:cs typeface="Arial" charset="0"/>
                <a:hlinkClick r:id="rId4"/>
              </a:rPr>
              <a:t>docs.aws.amazon.com/index.html#lang/en_us</a:t>
            </a:r>
            <a:endParaRPr lang="en-US" altLang="zh-CN" sz="2000" dirty="0" smtClean="0">
              <a:solidFill>
                <a:prstClr val="black"/>
              </a:solidFill>
              <a:latin typeface="Arial" charset="0"/>
              <a:ea typeface="MS PGothic" charset="0"/>
              <a:cs typeface="Arial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altLang="zh-CN" sz="2000" dirty="0">
              <a:solidFill>
                <a:prstClr val="black"/>
              </a:solidFill>
              <a:latin typeface="Arial" charset="0"/>
              <a:ea typeface="MS PGothic" charset="0"/>
              <a:cs typeface="Arial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altLang="zh-CN" sz="2000" dirty="0" smtClean="0">
              <a:solidFill>
                <a:prstClr val="black"/>
              </a:solidFill>
              <a:latin typeface="Arial" charset="0"/>
              <a:ea typeface="MS PGothic" charset="0"/>
              <a:cs typeface="Arial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3200" dirty="0" smtClean="0">
              <a:latin typeface="Arial" charset="0"/>
              <a:ea typeface="MS PGothic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0744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Thanks! Your Response is appreciated!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97393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>
                <a:ea typeface="MS PGothic" charset="0"/>
                <a:cs typeface="Arial Bold" charset="0"/>
              </a:rPr>
              <a:t>What is AWS Cloud and Why?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838199" y="1779587"/>
            <a:ext cx="11004395" cy="838689"/>
          </a:xfrm>
        </p:spPr>
        <p:txBody>
          <a:bodyPr numCol="1">
            <a:noAutofit/>
          </a:bodyPr>
          <a:lstStyle/>
          <a:p>
            <a:pPr marL="0" indent="0">
              <a:buNone/>
            </a:pPr>
            <a:r>
              <a:rPr lang="en-US" altLang="zh-CN" sz="3200" dirty="0" smtClean="0">
                <a:latin typeface="Arial" charset="0"/>
                <a:ea typeface="MS PGothic" charset="0"/>
                <a:cs typeface="Arial" charset="0"/>
              </a:rPr>
              <a:t>Cloud Computing with Amazon Web Services</a:t>
            </a:r>
            <a:endParaRPr lang="en-GB" sz="3200" dirty="0">
              <a:latin typeface="Arial" charset="0"/>
              <a:ea typeface="MS PGothic" charset="0"/>
              <a:cs typeface="Arial" charset="0"/>
            </a:endParaRPr>
          </a:p>
        </p:txBody>
      </p:sp>
      <p:pic>
        <p:nvPicPr>
          <p:cNvPr id="2050" name="Picture 2" descr="Cloud Benefits - Trade capital for variable expense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199" y="2374165"/>
            <a:ext cx="1428750" cy="1104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Benefits of the cloud - Benefit from massive economies of scale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199" y="3567154"/>
            <a:ext cx="1428750" cy="1114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loud computing benefits - Stop guessing capacity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753" y="4769667"/>
            <a:ext cx="1428750" cy="1114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Benefits of cloud computing - Increase speed and agility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0396" y="2374165"/>
            <a:ext cx="1428750" cy="1114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Cloud benefits - Stop spending money on running and maintaining data centers ic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0396" y="3576678"/>
            <a:ext cx="1428750" cy="1104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Benefits of the cloud - Go global in minutes icon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0396" y="4769666"/>
            <a:ext cx="1428750" cy="1114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/>
          <p:cNvSpPr txBox="1"/>
          <p:nvPr/>
        </p:nvSpPr>
        <p:spPr>
          <a:xfrm>
            <a:off x="2040673" y="2492650"/>
            <a:ext cx="4215161" cy="867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altLang="zh-CN" sz="2800" dirty="0">
                <a:latin typeface="Arial" charset="0"/>
                <a:ea typeface="MS PGothic" charset="0"/>
                <a:cs typeface="Arial" charset="0"/>
              </a:rPr>
              <a:t>Trade capital expense for variable expense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7853708" y="2490908"/>
            <a:ext cx="4215161" cy="867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altLang="zh-CN" sz="2800" dirty="0">
                <a:latin typeface="Arial" charset="0"/>
                <a:ea typeface="MS PGothic" charset="0"/>
                <a:cs typeface="Arial" charset="0"/>
              </a:rPr>
              <a:t>Increase speed and agility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2040673" y="3736751"/>
            <a:ext cx="4215161" cy="867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altLang="zh-CN" sz="2800" dirty="0">
                <a:latin typeface="Arial" charset="0"/>
                <a:ea typeface="MS PGothic" charset="0"/>
                <a:cs typeface="Arial" charset="0"/>
              </a:rPr>
              <a:t>Benefit from massive economies of scale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2040672" y="5111115"/>
            <a:ext cx="4215161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altLang="zh-CN" sz="2800" dirty="0">
                <a:latin typeface="Arial" charset="0"/>
                <a:ea typeface="MS PGothic" charset="0"/>
                <a:cs typeface="Arial" charset="0"/>
              </a:rPr>
              <a:t>Stop guessing capacity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7853708" y="3537341"/>
            <a:ext cx="4215161" cy="1255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altLang="zh-CN" sz="2800" dirty="0">
                <a:latin typeface="Arial" charset="0"/>
                <a:ea typeface="MS PGothic" charset="0"/>
                <a:cs typeface="Arial" charset="0"/>
              </a:rPr>
              <a:t>Stop spending money on running and maintaining data centers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7853707" y="5111115"/>
            <a:ext cx="4215161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altLang="zh-CN" sz="2800" dirty="0">
                <a:latin typeface="Arial" charset="0"/>
                <a:ea typeface="MS PGothic" charset="0"/>
                <a:cs typeface="Arial" charset="0"/>
              </a:rPr>
              <a:t>Go global in minutes</a:t>
            </a:r>
          </a:p>
        </p:txBody>
      </p:sp>
      <p:pic>
        <p:nvPicPr>
          <p:cNvPr id="18" name="Picture 4" descr="âaws logoâçå¾çæç´¢ç»æ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6263" y="365125"/>
            <a:ext cx="3092605" cy="1427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9962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>
                <a:ea typeface="MS PGothic" charset="0"/>
                <a:cs typeface="Arial Bold" charset="0"/>
              </a:rPr>
              <a:t>What is AWS Cloud and Why?</a:t>
            </a:r>
            <a:endParaRPr lang="en-GB" dirty="0"/>
          </a:p>
        </p:txBody>
      </p:sp>
      <p:sp>
        <p:nvSpPr>
          <p:cNvPr id="18" name="文本框 17"/>
          <p:cNvSpPr txBox="1"/>
          <p:nvPr/>
        </p:nvSpPr>
        <p:spPr>
          <a:xfrm>
            <a:off x="4828477" y="3378201"/>
            <a:ext cx="3412274" cy="867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altLang="zh-CN" sz="2800" dirty="0" smtClean="0">
                <a:latin typeface="Arial" charset="0"/>
                <a:ea typeface="MS PGothic" charset="0"/>
                <a:cs typeface="Arial" charset="0"/>
              </a:rPr>
              <a:t>Elastic Compute Cloud</a:t>
            </a:r>
            <a:endParaRPr lang="en-US" altLang="zh-CN" sz="2800" dirty="0">
              <a:latin typeface="Arial" charset="0"/>
              <a:ea typeface="MS PGothic" charset="0"/>
              <a:cs typeface="Arial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4828478" y="4720427"/>
            <a:ext cx="3412274" cy="867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altLang="zh-CN" sz="2800" dirty="0" smtClean="0">
                <a:latin typeface="Arial" charset="0"/>
                <a:ea typeface="MS PGothic" charset="0"/>
                <a:cs typeface="Arial" charset="0"/>
              </a:rPr>
              <a:t>Simple Storage Service</a:t>
            </a:r>
            <a:endParaRPr lang="en-US" altLang="zh-CN" sz="2800" dirty="0">
              <a:latin typeface="Arial" charset="0"/>
              <a:ea typeface="MS PGothic" charset="0"/>
              <a:cs typeface="Arial" charset="0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4828477" y="2035975"/>
            <a:ext cx="3412274" cy="867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altLang="zh-CN" sz="2800" dirty="0" smtClean="0">
                <a:latin typeface="Arial" charset="0"/>
                <a:ea typeface="MS PGothic" charset="0"/>
                <a:cs typeface="Arial" charset="0"/>
              </a:rPr>
              <a:t>Identity and Access Management</a:t>
            </a:r>
            <a:endParaRPr lang="en-US" altLang="zh-CN" sz="2800" dirty="0">
              <a:latin typeface="Arial" charset="0"/>
              <a:ea typeface="MS PGothic" charset="0"/>
              <a:cs typeface="Arial" charset="0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1200" y="666750"/>
            <a:ext cx="2590800" cy="619125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747837"/>
            <a:ext cx="3790950" cy="4029075"/>
          </a:xfrm>
          <a:prstGeom prst="rect">
            <a:avLst/>
          </a:prstGeom>
        </p:spPr>
      </p:pic>
      <p:cxnSp>
        <p:nvCxnSpPr>
          <p:cNvPr id="24" name="直接箭头连接符 23"/>
          <p:cNvCxnSpPr>
            <a:stCxn id="21" idx="1"/>
          </p:cNvCxnSpPr>
          <p:nvPr/>
        </p:nvCxnSpPr>
        <p:spPr>
          <a:xfrm flipH="1" flipV="1">
            <a:off x="1795347" y="2341756"/>
            <a:ext cx="3033130" cy="12818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/>
          <p:cNvCxnSpPr/>
          <p:nvPr/>
        </p:nvCxnSpPr>
        <p:spPr>
          <a:xfrm flipV="1">
            <a:off x="7593980" y="1674925"/>
            <a:ext cx="2698596" cy="203843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/>
          <p:cNvCxnSpPr/>
          <p:nvPr/>
        </p:nvCxnSpPr>
        <p:spPr>
          <a:xfrm flipV="1">
            <a:off x="7326351" y="4951142"/>
            <a:ext cx="2966225" cy="20325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1733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>
                <a:ea typeface="MS PGothic" charset="0"/>
                <a:cs typeface="Arial Bold" charset="0"/>
              </a:rPr>
              <a:t>What is AWS Cloud and Why?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838199" y="1779587"/>
            <a:ext cx="11004395" cy="2825464"/>
          </a:xfrm>
        </p:spPr>
        <p:txBody>
          <a:bodyPr numCol="1">
            <a:noAutofit/>
          </a:bodyPr>
          <a:lstStyle/>
          <a:p>
            <a:pPr marL="0" indent="0">
              <a:buNone/>
            </a:pPr>
            <a:r>
              <a:rPr lang="en-US" altLang="zh-CN" sz="3200" dirty="0" smtClean="0">
                <a:latin typeface="Arial" charset="0"/>
                <a:ea typeface="MS PGothic" charset="0"/>
                <a:cs typeface="Arial" charset="0"/>
              </a:rPr>
              <a:t>Cloud Computing with Amazon Web Services</a:t>
            </a:r>
          </a:p>
          <a:p>
            <a:pPr lvl="0"/>
            <a:endParaRPr lang="en-US" altLang="zh-CN" dirty="0" smtClean="0">
              <a:solidFill>
                <a:prstClr val="black"/>
              </a:solidFill>
              <a:latin typeface="Arial" charset="0"/>
              <a:ea typeface="MS PGothic" charset="0"/>
              <a:cs typeface="Arial" charset="0"/>
            </a:endParaRPr>
          </a:p>
          <a:p>
            <a:pPr lvl="0"/>
            <a:r>
              <a:rPr lang="en-US" altLang="zh-CN" dirty="0" smtClean="0">
                <a:solidFill>
                  <a:prstClr val="black"/>
                </a:solidFill>
                <a:latin typeface="Arial" charset="0"/>
                <a:ea typeface="MS PGothic" charset="0"/>
                <a:cs typeface="Arial" charset="0"/>
              </a:rPr>
              <a:t>Pricing management</a:t>
            </a:r>
            <a:endParaRPr lang="en-US" altLang="zh-CN" dirty="0">
              <a:solidFill>
                <a:prstClr val="black"/>
              </a:solidFill>
              <a:latin typeface="Arial" charset="0"/>
              <a:ea typeface="MS PGothic" charset="0"/>
              <a:cs typeface="Arial" charset="0"/>
            </a:endParaRPr>
          </a:p>
          <a:p>
            <a:pPr marL="0" indent="0">
              <a:buNone/>
            </a:pPr>
            <a:endParaRPr lang="en-US" sz="3200" dirty="0">
              <a:latin typeface="Arial" charset="0"/>
              <a:ea typeface="MS PGothic" charset="0"/>
              <a:cs typeface="Arial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6688" y="3962400"/>
            <a:ext cx="7278624" cy="2895600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6874526" y="3106757"/>
            <a:ext cx="0" cy="3751243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8492169" y="3106756"/>
            <a:ext cx="0" cy="3751243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9135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2120" y="1779587"/>
            <a:ext cx="3800475" cy="49434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>
                <a:ea typeface="MS PGothic" charset="0"/>
                <a:cs typeface="Arial Bold" charset="0"/>
              </a:rPr>
              <a:t>What is AWS Cloud and Why?</a:t>
            </a:r>
            <a:endParaRPr lang="en-GB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838200" y="1779587"/>
            <a:ext cx="7703634" cy="4286703"/>
          </a:xfrm>
        </p:spPr>
        <p:txBody>
          <a:bodyPr numCol="1">
            <a:noAutofit/>
          </a:bodyPr>
          <a:lstStyle/>
          <a:p>
            <a:pPr marL="0" indent="0">
              <a:buNone/>
            </a:pPr>
            <a:r>
              <a:rPr lang="en-US" altLang="zh-CN" sz="3200" dirty="0" smtClean="0">
                <a:latin typeface="Arial" charset="0"/>
                <a:ea typeface="MS PGothic" charset="0"/>
                <a:cs typeface="Arial" charset="0"/>
              </a:rPr>
              <a:t>Group AWS Management via IAM</a:t>
            </a:r>
          </a:p>
          <a:p>
            <a:pPr lvl="0"/>
            <a:endParaRPr lang="en-GB" altLang="zh-CN" dirty="0" smtClean="0">
              <a:solidFill>
                <a:prstClr val="black"/>
              </a:solidFill>
              <a:latin typeface="Arial" charset="0"/>
              <a:ea typeface="MS PGothic" charset="0"/>
              <a:cs typeface="Arial" charset="0"/>
            </a:endParaRPr>
          </a:p>
          <a:p>
            <a:pPr lvl="0"/>
            <a:r>
              <a:rPr lang="en-GB" altLang="zh-CN" dirty="0" smtClean="0">
                <a:solidFill>
                  <a:prstClr val="black"/>
                </a:solidFill>
                <a:latin typeface="Arial" charset="0"/>
                <a:ea typeface="MS PGothic" charset="0"/>
                <a:cs typeface="Arial" charset="0"/>
              </a:rPr>
              <a:t>Root user has complete permissions</a:t>
            </a:r>
          </a:p>
          <a:p>
            <a:pPr lvl="0"/>
            <a:endParaRPr lang="en-GB" altLang="zh-CN" dirty="0" smtClean="0">
              <a:solidFill>
                <a:prstClr val="black"/>
              </a:solidFill>
              <a:latin typeface="Arial" charset="0"/>
              <a:ea typeface="MS PGothic" charset="0"/>
              <a:cs typeface="Arial" charset="0"/>
            </a:endParaRPr>
          </a:p>
          <a:p>
            <a:pPr lvl="0"/>
            <a:r>
              <a:rPr lang="en-GB" altLang="zh-CN" dirty="0" smtClean="0">
                <a:solidFill>
                  <a:prstClr val="black"/>
                </a:solidFill>
                <a:latin typeface="Arial" charset="0"/>
                <a:ea typeface="MS PGothic" charset="0"/>
                <a:cs typeface="Arial" charset="0"/>
              </a:rPr>
              <a:t>Admins have almost complete permissions except for billing and credit</a:t>
            </a:r>
          </a:p>
          <a:p>
            <a:pPr lvl="0"/>
            <a:endParaRPr lang="en-GB" altLang="zh-CN" dirty="0" smtClean="0">
              <a:solidFill>
                <a:prstClr val="black"/>
              </a:solidFill>
              <a:latin typeface="Arial" charset="0"/>
              <a:ea typeface="MS PGothic" charset="0"/>
              <a:cs typeface="Arial" charset="0"/>
            </a:endParaRPr>
          </a:p>
          <a:p>
            <a:pPr lvl="0"/>
            <a:r>
              <a:rPr lang="en-GB" altLang="zh-CN" dirty="0" smtClean="0">
                <a:solidFill>
                  <a:prstClr val="black"/>
                </a:solidFill>
                <a:latin typeface="Arial" charset="0"/>
                <a:ea typeface="MS PGothic" charset="0"/>
                <a:cs typeface="Arial" charset="0"/>
              </a:rPr>
              <a:t>Coming in the future, hopefully</a:t>
            </a:r>
          </a:p>
        </p:txBody>
      </p:sp>
      <p:sp>
        <p:nvSpPr>
          <p:cNvPr id="8" name="椭圆 7"/>
          <p:cNvSpPr/>
          <p:nvPr/>
        </p:nvSpPr>
        <p:spPr>
          <a:xfrm>
            <a:off x="7839308" y="2531326"/>
            <a:ext cx="1427356" cy="2241395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9266664" y="2531326"/>
            <a:ext cx="2778743" cy="4036742"/>
          </a:xfrm>
          <a:prstGeom prst="ellipse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4" name="直接箭头连接符 23"/>
          <p:cNvCxnSpPr/>
          <p:nvPr/>
        </p:nvCxnSpPr>
        <p:spPr>
          <a:xfrm flipV="1">
            <a:off x="4003288" y="2085278"/>
            <a:ext cx="5263376" cy="81403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/>
          <p:cNvCxnSpPr/>
          <p:nvPr/>
        </p:nvCxnSpPr>
        <p:spPr>
          <a:xfrm flipV="1">
            <a:off x="4003288" y="3624146"/>
            <a:ext cx="3836020" cy="34568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/>
          <p:cNvCxnSpPr/>
          <p:nvPr/>
        </p:nvCxnSpPr>
        <p:spPr>
          <a:xfrm flipV="1">
            <a:off x="6032810" y="5508703"/>
            <a:ext cx="3334214" cy="3345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7469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2815</TotalTime>
  <Words>2772</Words>
  <Application>Microsoft Office PowerPoint</Application>
  <PresentationFormat>Widescreen</PresentationFormat>
  <Paragraphs>528</Paragraphs>
  <Slides>51</Slides>
  <Notes>39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60" baseType="lpstr">
      <vt:lpstr>Helvetica Neue</vt:lpstr>
      <vt:lpstr>MS PGothic</vt:lpstr>
      <vt:lpstr>黑体</vt:lpstr>
      <vt:lpstr>宋体</vt:lpstr>
      <vt:lpstr>Arial</vt:lpstr>
      <vt:lpstr>Arial Bold</vt:lpstr>
      <vt:lpstr>Calibri</vt:lpstr>
      <vt:lpstr>Verdana</vt:lpstr>
      <vt:lpstr>Office Theme</vt:lpstr>
      <vt:lpstr>AWS Cloud for Atmospheric Scientists</vt:lpstr>
      <vt:lpstr>Contents</vt:lpstr>
      <vt:lpstr>Contents</vt:lpstr>
      <vt:lpstr>What is Cloud Computing?</vt:lpstr>
      <vt:lpstr>Contents</vt:lpstr>
      <vt:lpstr>What is AWS Cloud and Why?</vt:lpstr>
      <vt:lpstr>What is AWS Cloud and Why?</vt:lpstr>
      <vt:lpstr>What is AWS Cloud and Why?</vt:lpstr>
      <vt:lpstr>What is AWS Cloud and Why?</vt:lpstr>
      <vt:lpstr>Contents</vt:lpstr>
      <vt:lpstr>Access &amp; Use AWS Cloud with a joint account – Basic Usage</vt:lpstr>
      <vt:lpstr>Access &amp; Use AWS Cloud with a joint account – Basic Usage</vt:lpstr>
      <vt:lpstr>Access &amp; Use AWS Cloud with a joint account – Basic Usage – S3</vt:lpstr>
      <vt:lpstr>Access &amp; Use AWS Cloud with a joint account – Basic Usage – EC2</vt:lpstr>
      <vt:lpstr>Access &amp; Use AWS Cloud with a joint account – Basic Usage – EC2</vt:lpstr>
      <vt:lpstr>Access &amp; Use AWS Cloud with a joint account – Basic Usage – EC2</vt:lpstr>
      <vt:lpstr>Access &amp; Use AWS Cloud with a joint account – Basic Usage – EC2</vt:lpstr>
      <vt:lpstr>Access &amp; Use AWS Cloud with a joint account – Basic Usage – EC2</vt:lpstr>
      <vt:lpstr>Access &amp; Use AWS Cloud with a joint account – Basic Usage – EC2</vt:lpstr>
      <vt:lpstr>Access &amp; Use AWS Cloud with a joint account – Basic Usage – EC2</vt:lpstr>
      <vt:lpstr>Access &amp; Use AWS Cloud with a joint account – Basic Usage – EC2</vt:lpstr>
      <vt:lpstr>Access &amp; Use AWS Cloud with a joint account – Basic Usage</vt:lpstr>
      <vt:lpstr>PowerPoint Presentation</vt:lpstr>
      <vt:lpstr>Access &amp; Use AWS Cloud with a joint account – Basic Usage – GEOS-Chem</vt:lpstr>
      <vt:lpstr>Access &amp; Use AWS Cloud with a joint account – Basic Usage – GEOS-Chem</vt:lpstr>
      <vt:lpstr>Access &amp; Use AWS Cloud with a joint account – Basic Usage – GEOS-Chem</vt:lpstr>
      <vt:lpstr>Access &amp; Use AWS Cloud with a joint account – Basic Usage – GEOS-Chem</vt:lpstr>
      <vt:lpstr>Access &amp; Use AWS Cloud with a joint account – Basic Usage – GEOS-Chem</vt:lpstr>
      <vt:lpstr>Access &amp; Use AWS Cloud with a joint account – Basic Usage – GEOS-Chem</vt:lpstr>
      <vt:lpstr>Access &amp; Use AWS Cloud with a joint account – Basic Usage – GEOS-Chem</vt:lpstr>
      <vt:lpstr>Access &amp; Use AWS Cloud with a joint account – Basic Usage – GEOS-Chem</vt:lpstr>
      <vt:lpstr>Access &amp; Use AWS Cloud with a joint account – Basic Usage – GEOS-Chem</vt:lpstr>
      <vt:lpstr>Access &amp; Use AWS Cloud with a joint account – Basic Usage – GEOS-Chem</vt:lpstr>
      <vt:lpstr>Access &amp; Use AWS Cloud with a joint account – Basic Usage</vt:lpstr>
      <vt:lpstr>Contents</vt:lpstr>
      <vt:lpstr>Access &amp; Use AWS Cloud with a joint account – Advanced Topics</vt:lpstr>
      <vt:lpstr>Access &amp; Use AWS Cloud with a joint account – Advanced Topics</vt:lpstr>
      <vt:lpstr>Access &amp; Use AWS Cloud with a joint account – Advanced Topics</vt:lpstr>
      <vt:lpstr>Access &amp; Use AWS Cloud with a joint account – Advanced Topics</vt:lpstr>
      <vt:lpstr>Access &amp; Use AWS Cloud with a joint account – Advanced Topics</vt:lpstr>
      <vt:lpstr>Access &amp; Use AWS Cloud with a joint account – Advanced Topics</vt:lpstr>
      <vt:lpstr>Access &amp; Use AWS Cloud with a joint account – Advanced Topics</vt:lpstr>
      <vt:lpstr>Access &amp; Use AWS Cloud with a joint account – Advanced Topics</vt:lpstr>
      <vt:lpstr>Access &amp; Use AWS Cloud with a joint account – Advanced Topics</vt:lpstr>
      <vt:lpstr>Access &amp; Use AWS Cloud with a joint account – Advanced Topics</vt:lpstr>
      <vt:lpstr>Access &amp; Use AWS Cloud with a joint account – Advanced Topics</vt:lpstr>
      <vt:lpstr>Contents</vt:lpstr>
      <vt:lpstr>Summary &amp; Prospects</vt:lpstr>
      <vt:lpstr>Summary &amp; Prospects</vt:lpstr>
      <vt:lpstr>Materials mainly from:</vt:lpstr>
      <vt:lpstr>Thanks! Your Response is appreciated!</vt:lpstr>
    </vt:vector>
  </TitlesOfParts>
  <Manager/>
  <Company>University of Edinburgh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BRADLEY Niall</dc:creator>
  <cp:keywords/>
  <dc:description/>
  <cp:lastModifiedBy>YAO Fei</cp:lastModifiedBy>
  <cp:revision>233</cp:revision>
  <cp:lastPrinted>2019-02-11T13:57:49Z</cp:lastPrinted>
  <dcterms:created xsi:type="dcterms:W3CDTF">2016-02-11T16:25:23Z</dcterms:created>
  <dcterms:modified xsi:type="dcterms:W3CDTF">2019-02-15T10:33:07Z</dcterms:modified>
  <cp:category/>
  <cp:contentStatus>Final</cp:contentStatus>
</cp:coreProperties>
</file>